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7" r:id="rId3"/>
    <p:sldMasterId id="2147483711" r:id="rId4"/>
    <p:sldMasterId id="2147483759" r:id="rId5"/>
    <p:sldMasterId id="2147483771" r:id="rId6"/>
    <p:sldMasterId id="2147483783" r:id="rId7"/>
  </p:sldMasterIdLst>
  <p:notesMasterIdLst>
    <p:notesMasterId r:id="rId20"/>
  </p:notesMasterIdLst>
  <p:sldIdLst>
    <p:sldId id="278" r:id="rId8"/>
    <p:sldId id="281" r:id="rId9"/>
    <p:sldId id="257" r:id="rId10"/>
    <p:sldId id="282" r:id="rId11"/>
    <p:sldId id="280" r:id="rId12"/>
    <p:sldId id="258" r:id="rId13"/>
    <p:sldId id="259" r:id="rId14"/>
    <p:sldId id="265" r:id="rId15"/>
    <p:sldId id="264" r:id="rId16"/>
    <p:sldId id="276" r:id="rId17"/>
    <p:sldId id="268" r:id="rId18"/>
    <p:sldId id="275" r:id="rId1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FCDD4-8782-46F9-9430-5B34C19F99F2}" type="datetimeFigureOut">
              <a:rPr lang="de-DE" smtClean="0"/>
              <a:t>16.03.2021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A1D0C-1F62-4B67-878F-DB16CC6D85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975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A1D0C-1F62-4B67-878F-DB16CC6D857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634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44D697-83EE-4FA5-87AA-68790F534860}" type="slidenum">
              <a:rPr lang="de-DE" altLang="de-DE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5EBE85B-6FCA-498E-926B-BCBAF5C619FE}" type="slidenum">
              <a:rPr lang="de-DE" smtClean="0">
                <a:solidFill>
                  <a:prstClr val="black"/>
                </a:solidFill>
              </a:rPr>
              <a:pPr eaLnBrk="1" hangingPunct="1"/>
              <a:t>11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1D5AE-30F2-4A4F-AC4C-C63D2498A420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566DB-746E-48CA-A646-4FCD40C2CC8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3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578CB-03AB-4905-A3B2-56B9C48AE127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1530C-7C3D-4FC4-BA56-D8B4598D706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0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01880-3F9D-4721-80DA-1CA90036F0BD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C12FA-780D-4E43-8DA5-A6F73E7ADF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2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9FB1-4934-421E-9973-8FD7F627A744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E4C6B-BA45-471C-8CED-EAF15DAEB94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31135-FD23-4717-B980-8A1208F80AE7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8648B-D4B2-43E3-A061-B084422D5D8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4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C1F1F-E3A9-47EC-B9ED-DF04DC187D10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330E8-5D94-499D-B46D-1DAB30C5ECC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67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E22F3-B18B-40BB-AE4C-70B03C99C3BB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14699-D002-4D93-937A-73373744B15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C348C-4AE8-40CA-BA7A-C050650F35CC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F967B-99C9-4FD6-8490-524EDDB47DE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2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BD96E-1372-4F0A-A672-93A148055ACC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BDF2C-8732-46BC-857A-CFA5B0E449D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CA834-56FD-473C-AA8F-B8CAEFE2C982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7FE4B-8D0E-4ACC-A91A-CDA04DEDBCC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68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10350" y="274638"/>
            <a:ext cx="2076450" cy="5880100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76950" cy="58801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3A92F-2C6F-4398-89C7-9B2C6F23E623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FD098-001C-4B0B-BEBD-3D54D77E78F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6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381000" y="1628775"/>
            <a:ext cx="8229600" cy="4525963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70E51-4070-44F2-B9EC-EA8A2201D9B5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D890D-A8A8-4A71-8994-53FD700A046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94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628775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572000" y="1628775"/>
            <a:ext cx="40386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0" y="3967163"/>
            <a:ext cx="40386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8F4A7-4D21-41AC-8ACA-3F420FC9F566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43627-87CE-479A-A512-C5B3252A70A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8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81000" y="274638"/>
            <a:ext cx="8305800" cy="58801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430C8-1C2E-4024-A8E7-ECB9177D0A79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3A7B9-DC1F-4AF6-BD56-157C4BB3158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2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36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492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386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267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6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13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46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189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194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142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9010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38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19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850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67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405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005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891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9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812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724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356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124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9235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2514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133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6033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102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670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322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955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0860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515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B9CFF-2047-4313-857D-670865459BD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586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8E715-7385-4DD4-9784-1F988D580D3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3498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BC68F-96F4-475A-90CB-BE1106D9362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954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B0-9C8D-4C77-9664-516E65B6D60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083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BB671-D235-4C08-8100-479660BFC0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2289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70D2-0AB6-4BBF-91EC-074C86FB037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368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5133C-5F1E-4C33-9150-241BCF5C476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043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AA04-D436-42ED-AEAC-04D1B0D255D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179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0324E-03F6-46FE-B48D-E99EAC2C28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579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0C31-D829-4CE6-9284-93A2B095896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3462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A25-15CF-4734-BCB5-E5C3D7ADC13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615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1DBF0-5E4C-481C-AD13-D3FDFB6ECEF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276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69676-5090-4793-A9C0-37A3DE200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4389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2BAAF-2DA9-4CE1-9D7B-A46679E5BF9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342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6888-5967-42C1-8421-3AEB05E63CB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34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69E77-F2FF-4E64-BBF5-980ED4A9E75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671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FF34F-678B-4A7D-A86B-708F754F59B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3509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DCB9F-0FC0-4220-9E77-B17ED4AC2E8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247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2F551-B2D7-4098-A619-CAD1D390654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9445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10976-2A99-4E48-8338-52C6B4D8705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9488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DE1B4-EA7C-4EC4-B2B5-2A59059091C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47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4E932-FFDA-42F9-B704-8E836193FF5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581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B9CFF-2047-4313-857D-670865459BD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1473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8E715-7385-4DD4-9784-1F988D580D3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420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BC68F-96F4-475A-90CB-BE1106D9362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236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B0-9C8D-4C77-9664-516E65B6D60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5848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BB671-D235-4C08-8100-479660BFC0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2493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70D2-0AB6-4BBF-91EC-074C86FB037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405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5133C-5F1E-4C33-9150-241BCF5C476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379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AA04-D436-42ED-AEAC-04D1B0D255D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6716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0324E-03F6-46FE-B48D-E99EAC2C28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515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0C31-D829-4CE6-9284-93A2B095896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6263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A25-15CF-4734-BCB5-E5C3D7ADC13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4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85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C2076F-59D2-44DF-9DBE-5C2A7B13E798}" type="datetime1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16.03.2021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285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C7DD95-6F0E-47DC-8D8D-065776DE3EE0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gradFill rotWithShape="1">
            <a:gsLst>
              <a:gs pos="0">
                <a:srgbClr val="339933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marL="363538" fontAlgn="base">
              <a:spcBef>
                <a:spcPct val="0"/>
              </a:spcBef>
              <a:spcAft>
                <a:spcPct val="0"/>
              </a:spcAft>
            </a:pPr>
            <a:endParaRPr lang="de-DE" sz="2800" b="1">
              <a:solidFill>
                <a:srgbClr val="000000"/>
              </a:solidFill>
            </a:endParaRPr>
          </a:p>
        </p:txBody>
      </p:sp>
      <p:pic>
        <p:nvPicPr>
          <p:cNvPr id="1031" name="Picture 9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7625" y="0"/>
            <a:ext cx="1476375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19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12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7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2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2A04E5-D783-45ED-9D98-2BE7945D5F5D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4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A75B63-075F-4793-BC7C-BCAFE4CC366B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62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2A04E5-D783-45ED-9D98-2BE7945D5F5D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7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373014"/>
          </a:xfrm>
        </p:spPr>
        <p:txBody>
          <a:bodyPr/>
          <a:lstStyle/>
          <a:p>
            <a:pPr algn="l"/>
            <a:r>
              <a:rPr lang="de-DE" dirty="0"/>
              <a:t>       Novellierung BJG</a:t>
            </a:r>
            <a:br>
              <a:rPr lang="de-DE" dirty="0"/>
            </a:br>
            <a:r>
              <a:rPr lang="de-DE" sz="2800" dirty="0"/>
              <a:t>Warum der Wald eine effektive Jagd braucht!          </a:t>
            </a:r>
            <a:r>
              <a:rPr lang="de-DE" dirty="0"/>
              <a:t> </a:t>
            </a:r>
            <a:br>
              <a:rPr lang="de-DE" dirty="0"/>
            </a:br>
            <a:endParaRPr lang="de-D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340769"/>
            <a:ext cx="7272807" cy="489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755576" y="6245225"/>
            <a:ext cx="7344816" cy="476250"/>
          </a:xfrm>
        </p:spPr>
        <p:txBody>
          <a:bodyPr/>
          <a:lstStyle/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4C6B-BA45-471C-8CED-EAF15DAEB942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51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0" y="273050"/>
            <a:ext cx="8604448" cy="851694"/>
          </a:xfrm>
        </p:spPr>
        <p:txBody>
          <a:bodyPr/>
          <a:lstStyle/>
          <a:p>
            <a:br>
              <a:rPr lang="de-DE" dirty="0"/>
            </a:br>
            <a:r>
              <a:rPr lang="de-DE" dirty="0"/>
              <a:t> </a:t>
            </a:r>
            <a:r>
              <a:rPr lang="de-DE" sz="2800" dirty="0"/>
              <a:t>Schadpotenzial zu hoher Schalenwildbestände</a:t>
            </a:r>
            <a:br>
              <a:rPr lang="de-DE" dirty="0"/>
            </a:br>
            <a:endParaRPr 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half" idx="2"/>
          </p:nvPr>
        </p:nvSpPr>
        <p:spPr>
          <a:xfrm>
            <a:off x="323528" y="1435100"/>
            <a:ext cx="3672408" cy="4691063"/>
          </a:xfrm>
        </p:spPr>
        <p:txBody>
          <a:bodyPr/>
          <a:lstStyle/>
          <a:p>
            <a:r>
              <a:rPr lang="de-DE" dirty="0"/>
              <a:t>Besonders gefährdet sind Laubhölzer und Tanne, wichtige Partner für stabile Mischwälder!</a:t>
            </a:r>
            <a:br>
              <a:rPr lang="de-DE" b="1" dirty="0"/>
            </a:br>
            <a:endParaRPr lang="de-DE" b="1" dirty="0"/>
          </a:p>
          <a:p>
            <a:r>
              <a:rPr lang="de-DE" sz="1600" b="1" i="1" u="sng" dirty="0"/>
              <a:t>Reh, Gams:</a:t>
            </a:r>
            <a:br>
              <a:rPr lang="de-DE" sz="1600" b="1" i="1" u="sng" dirty="0"/>
            </a:br>
            <a:r>
              <a:rPr lang="de-DE" b="1" dirty="0"/>
              <a:t>Verbiss</a:t>
            </a:r>
            <a:r>
              <a:rPr lang="de-DE" dirty="0"/>
              <a:t> der Knospen</a:t>
            </a:r>
          </a:p>
          <a:p>
            <a:r>
              <a:rPr lang="de-DE" dirty="0"/>
              <a:t>Wird der Gipfeltrieb geschädigt, dauert die Erneuerung mind. 2 Jahre</a:t>
            </a:r>
          </a:p>
          <a:p>
            <a:r>
              <a:rPr lang="de-DE" dirty="0"/>
              <a:t>Wiederholter Verbiss führt zum Ausfall und</a:t>
            </a:r>
          </a:p>
          <a:p>
            <a:r>
              <a:rPr lang="de-DE" b="1" dirty="0"/>
              <a:t>Entmischung</a:t>
            </a:r>
            <a:r>
              <a:rPr lang="de-DE" dirty="0"/>
              <a:t>, nur Fichte bleibt über</a:t>
            </a:r>
          </a:p>
          <a:p>
            <a:endParaRPr lang="de-DE" dirty="0"/>
          </a:p>
          <a:p>
            <a:r>
              <a:rPr lang="de-DE" b="1" dirty="0" err="1"/>
              <a:t>Verfegen</a:t>
            </a:r>
            <a:r>
              <a:rPr lang="de-DE" dirty="0"/>
              <a:t> – kleine Bäumchen gehen ein, größere verzweigen mehrmals</a:t>
            </a:r>
          </a:p>
          <a:p>
            <a:endParaRPr lang="de-DE" b="1" dirty="0"/>
          </a:p>
          <a:p>
            <a:r>
              <a:rPr lang="de-DE" sz="1600" b="1" i="1" u="sng" dirty="0"/>
              <a:t>Hirsch:</a:t>
            </a:r>
          </a:p>
          <a:p>
            <a:r>
              <a:rPr lang="de-DE" dirty="0"/>
              <a:t>Schälen der Rinde – Baum fault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1520" y="6245225"/>
            <a:ext cx="3744416" cy="476250"/>
          </a:xfrm>
        </p:spPr>
        <p:txBody>
          <a:bodyPr/>
          <a:lstStyle/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4C6B-BA45-471C-8CED-EAF15DAEB942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72991" y="2051745"/>
            <a:ext cx="5111750" cy="3833812"/>
          </a:xfrm>
        </p:spPr>
      </p:pic>
    </p:spTree>
    <p:extLst>
      <p:ext uri="{BB962C8B-B14F-4D97-AF65-F5344CB8AC3E}">
        <p14:creationId xmlns:p14="http://schemas.microsoft.com/office/powerpoint/2010/main" val="203249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pPr algn="l"/>
            <a:r>
              <a:rPr lang="de-DE" sz="3600" dirty="0"/>
              <a:t>       Die waldbauliche Jagd -</a:t>
            </a:r>
            <a:br>
              <a:rPr lang="de-DE" sz="3600" dirty="0"/>
            </a:br>
            <a:r>
              <a:rPr lang="de-DE" sz="2400" dirty="0"/>
              <a:t>die Voraussetzung für artenreiche Naturverjüngung</a:t>
            </a:r>
            <a:r>
              <a:rPr lang="de-DE" sz="4800" dirty="0"/>
              <a:t> 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Angepasster Rehbestand</a:t>
            </a:r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65" y="2564904"/>
            <a:ext cx="4608512" cy="3456384"/>
          </a:xfrm>
        </p:spPr>
      </p:pic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Zu hoher Rehbestand</a:t>
            </a:r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08920"/>
            <a:ext cx="4979951" cy="3024336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79512" y="6021288"/>
            <a:ext cx="8496944" cy="700187"/>
          </a:xfrm>
        </p:spPr>
        <p:txBody>
          <a:bodyPr/>
          <a:lstStyle/>
          <a:p>
            <a:pPr>
              <a:defRPr/>
            </a:pPr>
            <a:r>
              <a:rPr lang="de-DE" sz="2400" b="1" dirty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</a:rPr>
              <a:t>Die ökonomischen und ökologischen Schäden hoher Reh- und Hirsch- bestände sind dramatisch!</a:t>
            </a: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1530C-7C3D-4FC4-BA56-D8B4598D706A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69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-324544" y="274638"/>
            <a:ext cx="9011344" cy="1143000"/>
          </a:xfrm>
        </p:spPr>
        <p:txBody>
          <a:bodyPr/>
          <a:lstStyle/>
          <a:p>
            <a:r>
              <a:rPr lang="de-DE" sz="2800" b="1" dirty="0"/>
              <a:t>Wirtschaftliche Auswirkung zu hoher </a:t>
            </a:r>
            <a:br>
              <a:rPr lang="de-DE" sz="2800" b="1" dirty="0"/>
            </a:br>
            <a:r>
              <a:rPr lang="de-DE" sz="2800" b="1" dirty="0"/>
              <a:t>Rehwildbestände</a:t>
            </a:r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8681360" cy="4536504"/>
          </a:xfr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107504" y="6021288"/>
            <a:ext cx="8928992" cy="700187"/>
          </a:xfrm>
        </p:spPr>
        <p:txBody>
          <a:bodyPr/>
          <a:lstStyle/>
          <a:p>
            <a:pPr>
              <a:defRPr/>
            </a:pPr>
            <a:r>
              <a:rPr lang="de-DE" sz="1800" dirty="0"/>
              <a:t>Anhand einer Modellrechnung wird nachfolgend eine gepflanzte und geschützte Fläche mit einer Naturverjüngung verglichen</a:t>
            </a:r>
            <a:br>
              <a:rPr lang="de-DE" sz="1800" dirty="0"/>
            </a:br>
            <a:endParaRPr lang="de-DE" sz="1800" dirty="0"/>
          </a:p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48B-D4B2-43E3-A061-B084422D5D85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48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FED3B"/>
          </a:solidFill>
        </p:spPr>
        <p:txBody>
          <a:bodyPr/>
          <a:lstStyle/>
          <a:p>
            <a:pPr defTabSz="871538" eaLnBrk="1" hangingPunct="1"/>
            <a:r>
              <a:rPr lang="de-DE" altLang="de-DE" sz="3200"/>
              <a:t>Unterschied in €/ha für den jungen Bestand?</a:t>
            </a:r>
            <a:br>
              <a:rPr lang="de-DE" altLang="de-DE" sz="3200"/>
            </a:br>
            <a:r>
              <a:rPr lang="de-DE" altLang="de-DE" sz="3200"/>
              <a:t>Pfanzung + Zäunung    --    Naturverjüngung </a:t>
            </a:r>
          </a:p>
        </p:txBody>
      </p:sp>
      <p:pic>
        <p:nvPicPr>
          <p:cNvPr id="40963" name="Picture 3" descr="Rewechsel 0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484313"/>
            <a:ext cx="3937000" cy="5249862"/>
          </a:xfrm>
          <a:noFill/>
        </p:spPr>
      </p:pic>
      <p:pic>
        <p:nvPicPr>
          <p:cNvPr id="40964" name="Picture 4" descr="KayWaldbilder Mai 04 009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484313"/>
            <a:ext cx="3960812" cy="5281612"/>
          </a:xfrm>
          <a:noFill/>
        </p:spPr>
      </p:pic>
    </p:spTree>
    <p:extLst>
      <p:ext uri="{BB962C8B-B14F-4D97-AF65-F5344CB8AC3E}">
        <p14:creationId xmlns:p14="http://schemas.microsoft.com/office/powerpoint/2010/main" val="307142731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/>
          <a:lstStyle/>
          <a:p>
            <a:r>
              <a:rPr lang="de-DE" sz="3600" dirty="0"/>
              <a:t>Rehwildbestand </a:t>
            </a:r>
            <a:br>
              <a:rPr lang="de-DE" sz="3600" dirty="0"/>
            </a:br>
            <a:endParaRPr lang="de-DE" sz="360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e-DE" sz="3600" dirty="0"/>
              <a:t>zu hoch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solidFill>
            <a:srgbClr val="FF99FF"/>
          </a:solidFill>
        </p:spPr>
        <p:txBody>
          <a:bodyPr/>
          <a:lstStyle/>
          <a:p>
            <a:pPr marL="0" indent="0">
              <a:buNone/>
            </a:pPr>
            <a:r>
              <a:rPr lang="de-DE" dirty="0"/>
              <a:t>Zaunkosten bei</a:t>
            </a:r>
          </a:p>
          <a:p>
            <a:pPr marL="0" indent="0">
              <a:buNone/>
            </a:pPr>
            <a:r>
              <a:rPr lang="de-DE" dirty="0"/>
              <a:t>500 m/ha und 5 €/</a:t>
            </a:r>
            <a:r>
              <a:rPr lang="de-DE" dirty="0" err="1"/>
              <a:t>lfm</a:t>
            </a:r>
            <a:endParaRPr lang="de-DE" dirty="0"/>
          </a:p>
          <a:p>
            <a:pPr marL="0" indent="0" algn="ctr">
              <a:buNone/>
            </a:pPr>
            <a:r>
              <a:rPr lang="de-DE" dirty="0"/>
              <a:t>  2500 €</a:t>
            </a:r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r>
              <a:rPr lang="de-DE" dirty="0"/>
              <a:t>Kontrolle, Reparatur, Abbau: 12 h pro Jahr</a:t>
            </a:r>
          </a:p>
          <a:p>
            <a:pPr marL="0" indent="0" algn="ctr">
              <a:buNone/>
            </a:pPr>
            <a:r>
              <a:rPr lang="de-DE" dirty="0"/>
              <a:t>  20 €/h</a:t>
            </a:r>
          </a:p>
          <a:p>
            <a:pPr marL="0" indent="0">
              <a:buNone/>
            </a:pPr>
            <a:r>
              <a:rPr lang="de-DE" dirty="0"/>
              <a:t>10 Jahre: 2400 €</a:t>
            </a:r>
          </a:p>
          <a:p>
            <a:pPr marL="0" indent="0">
              <a:buNone/>
            </a:pPr>
            <a:r>
              <a:rPr lang="de-DE" dirty="0" err="1"/>
              <a:t>Zaunbau</a:t>
            </a:r>
            <a:r>
              <a:rPr lang="de-DE" dirty="0"/>
              <a:t>: </a:t>
            </a:r>
            <a:r>
              <a:rPr lang="de-DE" b="1" dirty="0"/>
              <a:t>4900 €/ha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e-DE" sz="3600" dirty="0"/>
              <a:t>tragbar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4"/>
          </p:nvPr>
        </p:nvSpPr>
        <p:spPr>
          <a:solidFill>
            <a:srgbClr val="99FF66"/>
          </a:solidFill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Keine Kosten,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Keine Arbeit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4C6B-BA45-471C-8CED-EAF15DAEB942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Rehwildbestand</a:t>
            </a:r>
            <a:br>
              <a:rPr lang="de-DE" dirty="0"/>
            </a:b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e-DE" sz="3600" dirty="0"/>
              <a:t>zu hoch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solidFill>
            <a:srgbClr val="FF99FF"/>
          </a:solidFill>
        </p:spPr>
        <p:txBody>
          <a:bodyPr/>
          <a:lstStyle/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2500 Waldpflanzen/ha</a:t>
            </a:r>
          </a:p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1 €/ Stück = 2500 €</a:t>
            </a:r>
          </a:p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Pflanzkosten:0,7 €/Stück</a:t>
            </a:r>
          </a:p>
          <a:p>
            <a:pPr marL="0" lvl="0" indent="0" algn="ctr">
              <a:buNone/>
            </a:pPr>
            <a:r>
              <a:rPr lang="de-DE" dirty="0">
                <a:solidFill>
                  <a:srgbClr val="000000"/>
                </a:solidFill>
              </a:rPr>
              <a:t>=1750 €</a:t>
            </a:r>
          </a:p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3 Jahre </a:t>
            </a:r>
            <a:r>
              <a:rPr lang="de-DE" dirty="0" err="1">
                <a:solidFill>
                  <a:srgbClr val="000000"/>
                </a:solidFill>
              </a:rPr>
              <a:t>Ausmähen</a:t>
            </a:r>
            <a:r>
              <a:rPr lang="de-DE" dirty="0">
                <a:solidFill>
                  <a:srgbClr val="000000"/>
                </a:solidFill>
              </a:rPr>
              <a:t>:</a:t>
            </a:r>
          </a:p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3 x 20 h/ ha a` 25 €/h=</a:t>
            </a:r>
          </a:p>
          <a:p>
            <a:pPr marL="0" lvl="0" indent="0" algn="ctr">
              <a:buNone/>
            </a:pPr>
            <a:r>
              <a:rPr lang="de-DE" dirty="0">
                <a:solidFill>
                  <a:srgbClr val="000000"/>
                </a:solidFill>
              </a:rPr>
              <a:t>1500 €</a:t>
            </a:r>
          </a:p>
          <a:p>
            <a:pPr marL="0" lvl="0" indent="0" algn="ctr">
              <a:buNone/>
            </a:pPr>
            <a:r>
              <a:rPr lang="de-DE" dirty="0">
                <a:solidFill>
                  <a:srgbClr val="000000"/>
                </a:solidFill>
              </a:rPr>
              <a:t>Pflanzen: </a:t>
            </a:r>
            <a:r>
              <a:rPr lang="de-DE" b="1" dirty="0">
                <a:solidFill>
                  <a:srgbClr val="000000"/>
                </a:solidFill>
              </a:rPr>
              <a:t>5750  €</a:t>
            </a:r>
          </a:p>
          <a:p>
            <a:pPr marL="0" lvl="0" indent="0" algn="ctr">
              <a:buNone/>
            </a:pPr>
            <a:r>
              <a:rPr lang="de-DE" b="1" dirty="0">
                <a:solidFill>
                  <a:srgbClr val="000000"/>
                </a:solidFill>
              </a:rPr>
              <a:t>Zaun + Pflanzen: 10650 € 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e-DE" sz="3600" dirty="0"/>
              <a:t>tragbar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4"/>
          </p:nvPr>
        </p:nvSpPr>
        <p:spPr>
          <a:solidFill>
            <a:srgbClr val="99FF66"/>
          </a:solidFill>
        </p:spPr>
        <p:txBody>
          <a:bodyPr/>
          <a:lstStyle/>
          <a:p>
            <a:pPr marL="0" indent="0">
              <a:buNone/>
            </a:pPr>
            <a:r>
              <a:rPr lang="de-DE" dirty="0"/>
              <a:t>Keine Kosten bei gemischten Altbestand</a:t>
            </a:r>
          </a:p>
          <a:p>
            <a:pPr marL="0" indent="0">
              <a:buNone/>
            </a:pPr>
            <a:r>
              <a:rPr lang="de-DE" dirty="0"/>
              <a:t>1000 – 1500 € bei Ergänzung mit Mischbaumarten </a:t>
            </a:r>
          </a:p>
          <a:p>
            <a:pPr marL="0" indent="0">
              <a:buNone/>
            </a:pPr>
            <a:r>
              <a:rPr lang="de-DE" dirty="0" err="1"/>
              <a:t>z.B</a:t>
            </a:r>
            <a:r>
              <a:rPr lang="de-DE" dirty="0"/>
              <a:t> als Voranbau</a:t>
            </a:r>
          </a:p>
          <a:p>
            <a:pPr marL="0" indent="0">
              <a:buNone/>
            </a:pPr>
            <a:r>
              <a:rPr lang="de-DE" dirty="0"/>
              <a:t>Summe: </a:t>
            </a:r>
            <a:r>
              <a:rPr lang="de-DE" b="1" dirty="0"/>
              <a:t>1000 – 1500 €</a:t>
            </a:r>
          </a:p>
          <a:p>
            <a:pPr marL="0" indent="0">
              <a:buNone/>
            </a:pPr>
            <a:r>
              <a:rPr lang="de-DE" b="1" dirty="0"/>
              <a:t>Ersparnis: &gt; 9000 €</a:t>
            </a:r>
          </a:p>
          <a:p>
            <a:pPr marL="0" indent="0">
              <a:buNone/>
            </a:pPr>
            <a:r>
              <a:rPr lang="de-DE" b="1" dirty="0"/>
              <a:t>Ca. 200 </a:t>
            </a:r>
            <a:r>
              <a:rPr lang="de-DE" b="1" dirty="0" err="1"/>
              <a:t>Akh</a:t>
            </a:r>
            <a:r>
              <a:rPr lang="de-DE" b="1" dirty="0"/>
              <a:t>/ha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4C6B-BA45-471C-8CED-EAF15DAEB942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32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>
          <a:solidFill>
            <a:srgbClr val="3FED3B"/>
          </a:solidFill>
        </p:spPr>
        <p:txBody>
          <a:bodyPr/>
          <a:lstStyle/>
          <a:p>
            <a:r>
              <a:rPr lang="de-DE" dirty="0"/>
              <a:t>Problem:  Entmischung</a:t>
            </a:r>
          </a:p>
        </p:txBody>
      </p:sp>
      <p:sp>
        <p:nvSpPr>
          <p:cNvPr id="10243" name="Inhaltsplatzhalter 3"/>
          <p:cNvSpPr>
            <a:spLocks noGrp="1"/>
          </p:cNvSpPr>
          <p:nvPr>
            <p:ph sz="half" idx="2"/>
          </p:nvPr>
        </p:nvSpPr>
        <p:spPr>
          <a:xfrm>
            <a:off x="4427538" y="1600200"/>
            <a:ext cx="4259262" cy="45259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Verbissene Tanne, Buche wird von Fichte überwachsen</a:t>
            </a:r>
          </a:p>
          <a:p>
            <a:r>
              <a:rPr lang="de-DE" dirty="0"/>
              <a:t>Reinbestände haben größeres Risiko</a:t>
            </a:r>
          </a:p>
          <a:p>
            <a:r>
              <a:rPr lang="de-DE" dirty="0"/>
              <a:t>15 % Wahrscheinlichkeit, dass ein reiner </a:t>
            </a:r>
            <a:r>
              <a:rPr lang="de-DE" dirty="0" err="1"/>
              <a:t>Fi</a:t>
            </a:r>
            <a:r>
              <a:rPr lang="de-DE" dirty="0"/>
              <a:t>-Bestand ohne Kalamität alt wird</a:t>
            </a:r>
          </a:p>
          <a:p>
            <a:r>
              <a:rPr lang="de-DE" dirty="0"/>
              <a:t>Es fehlen 32 – 53 €/ha/Jahr (n. Prof. </a:t>
            </a:r>
            <a:r>
              <a:rPr lang="de-DE" dirty="0" err="1"/>
              <a:t>Knoke</a:t>
            </a:r>
            <a:r>
              <a:rPr lang="de-DE" dirty="0"/>
              <a:t>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2048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412875"/>
            <a:ext cx="3960812" cy="5222875"/>
          </a:xfrm>
          <a:noFill/>
        </p:spPr>
      </p:pic>
    </p:spTree>
    <p:extLst>
      <p:ext uri="{BB962C8B-B14F-4D97-AF65-F5344CB8AC3E}">
        <p14:creationId xmlns:p14="http://schemas.microsoft.com/office/powerpoint/2010/main" val="966337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8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de-DE" dirty="0"/>
              <a:t>Weitere Vorteile der Naturverjüngung</a:t>
            </a:r>
          </a:p>
        </p:txBody>
      </p:sp>
      <p:pic>
        <p:nvPicPr>
          <p:cNvPr id="19459" name="Inhaltsplatzhalt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450" y="1452563"/>
            <a:ext cx="3859213" cy="5145087"/>
          </a:xfrm>
        </p:spPr>
      </p:pic>
      <p:sp>
        <p:nvSpPr>
          <p:cNvPr id="19460" name="Inhaltsplatzhalter 13"/>
          <p:cNvSpPr>
            <a:spLocks noGrp="1"/>
          </p:cNvSpPr>
          <p:nvPr>
            <p:ph sz="half" idx="2"/>
          </p:nvPr>
        </p:nvSpPr>
        <p:spPr>
          <a:xfrm>
            <a:off x="4500563" y="1600200"/>
            <a:ext cx="4463925" cy="4781550"/>
          </a:xfrm>
        </p:spPr>
        <p:txBody>
          <a:bodyPr/>
          <a:lstStyle/>
          <a:p>
            <a:r>
              <a:rPr lang="de-DE" dirty="0"/>
              <a:t>10 – 20 Jahre Vorsprung &gt;kürzere </a:t>
            </a:r>
            <a:r>
              <a:rPr lang="de-DE" dirty="0" err="1"/>
              <a:t>Umtriebszeit</a:t>
            </a:r>
            <a:endParaRPr lang="de-DE" dirty="0"/>
          </a:p>
          <a:p>
            <a:pPr>
              <a:buFont typeface="Wingdings" pitchFamily="2" charset="2"/>
              <a:buChar char="Ø"/>
            </a:pPr>
            <a:r>
              <a:rPr lang="de-DE" dirty="0"/>
              <a:t>= 4.000 – 8.000 €/ha</a:t>
            </a:r>
          </a:p>
          <a:p>
            <a:r>
              <a:rPr lang="de-DE" dirty="0"/>
              <a:t>Kein Spätfrostschaden</a:t>
            </a:r>
          </a:p>
          <a:p>
            <a:r>
              <a:rPr lang="de-DE" dirty="0"/>
              <a:t>Ungestörtes Wurzelsystem</a:t>
            </a:r>
          </a:p>
          <a:p>
            <a:r>
              <a:rPr lang="de-DE" dirty="0"/>
              <a:t>Kein </a:t>
            </a:r>
            <a:r>
              <a:rPr lang="de-DE" dirty="0" err="1"/>
              <a:t>Ausmähen</a:t>
            </a:r>
            <a:endParaRPr lang="de-DE" dirty="0"/>
          </a:p>
          <a:p>
            <a:r>
              <a:rPr lang="de-DE" dirty="0"/>
              <a:t>Überführung in Dauerwald möglich:   z.B.: </a:t>
            </a:r>
            <a:r>
              <a:rPr lang="de-DE" dirty="0" err="1"/>
              <a:t>Fi-Ta-Bu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307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27584" y="274638"/>
            <a:ext cx="7200800" cy="922114"/>
          </a:xfrm>
          <a:solidFill>
            <a:srgbClr val="339933"/>
          </a:solidFill>
        </p:spPr>
        <p:txBody>
          <a:bodyPr/>
          <a:lstStyle/>
          <a:p>
            <a:r>
              <a:rPr lang="de-DE" dirty="0"/>
              <a:t>Naturverjüngung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827584" y="1412776"/>
            <a:ext cx="4040188" cy="76209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de-DE" dirty="0"/>
              <a:t>Voraussetzung       „Mut zur Lücke“</a:t>
            </a:r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32856"/>
            <a:ext cx="3456384" cy="4206453"/>
          </a:xfrm>
        </p:spPr>
      </p:pic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2.  Voraussetzung</a:t>
            </a:r>
          </a:p>
          <a:p>
            <a:r>
              <a:rPr lang="de-DE" dirty="0"/>
              <a:t>Waldbauliche Jagd</a:t>
            </a:r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84"/>
          <a:stretch>
            <a:fillRect/>
          </a:stretch>
        </p:blipFill>
        <p:spPr>
          <a:xfrm>
            <a:off x="4427985" y="2091031"/>
            <a:ext cx="4438394" cy="4218289"/>
          </a:xfrm>
        </p:spPr>
      </p:pic>
    </p:spTree>
    <p:extLst>
      <p:ext uri="{BB962C8B-B14F-4D97-AF65-F5344CB8AC3E}">
        <p14:creationId xmlns:p14="http://schemas.microsoft.com/office/powerpoint/2010/main" val="1106469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3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de-DE" dirty="0"/>
              <a:t>Waldbauliche Jagd</a:t>
            </a:r>
            <a:br>
              <a:rPr lang="de-DE" dirty="0"/>
            </a:br>
            <a:r>
              <a:rPr lang="de-DE" dirty="0"/>
              <a:t>Bilanz bei 80 jährigen Umtrieb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46600" cy="478112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de-DE" dirty="0"/>
              <a:t>Einsparung Kulturkosten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de-DE" dirty="0"/>
              <a:t>Kürzere </a:t>
            </a:r>
            <a:r>
              <a:rPr lang="de-DE" dirty="0" err="1"/>
              <a:t>Umtriebszeit</a:t>
            </a:r>
            <a:endParaRPr lang="de-DE" dirty="0"/>
          </a:p>
          <a:p>
            <a:pPr>
              <a:buFont typeface="Wingdings" pitchFamily="2" charset="2"/>
              <a:buChar char="v"/>
              <a:defRPr/>
            </a:pPr>
            <a:r>
              <a:rPr lang="de-DE" dirty="0"/>
              <a:t>Stabilitätsrisiko durch Entmischung </a:t>
            </a:r>
          </a:p>
          <a:p>
            <a:pPr marL="0" indent="0">
              <a:buFontTx/>
              <a:buNone/>
              <a:defRPr/>
            </a:pPr>
            <a:r>
              <a:rPr lang="de-DE" dirty="0"/>
              <a:t>    </a:t>
            </a:r>
            <a:r>
              <a:rPr lang="de-DE" sz="3200" b="1" dirty="0">
                <a:solidFill>
                  <a:srgbClr val="C00000"/>
                </a:solidFill>
              </a:rPr>
              <a:t>Summe / ha</a:t>
            </a:r>
          </a:p>
          <a:p>
            <a:pPr marL="0" indent="0">
              <a:buFontTx/>
              <a:buNone/>
              <a:defRPr/>
            </a:pPr>
            <a:r>
              <a:rPr lang="de-DE" b="1" dirty="0"/>
              <a:t>Erntekostenfreier Ertrag: 900 fm x 60 € = 54000 €</a:t>
            </a:r>
            <a:endParaRPr lang="de-DE" sz="2400" b="1" dirty="0"/>
          </a:p>
          <a:p>
            <a:pPr marL="0" indent="0">
              <a:buFontTx/>
              <a:buNone/>
              <a:defRPr/>
            </a:pPr>
            <a:r>
              <a:rPr lang="de-DE" sz="1700" b="1" dirty="0">
                <a:solidFill>
                  <a:srgbClr val="002060"/>
                </a:solidFill>
              </a:rPr>
              <a:t>(Holzpreisbasis 2021)</a:t>
            </a:r>
          </a:p>
          <a:p>
            <a:pPr marL="0" indent="0">
              <a:buFontTx/>
              <a:buNone/>
              <a:defRPr/>
            </a:pPr>
            <a:r>
              <a:rPr lang="de-DE" sz="1900" dirty="0">
                <a:solidFill>
                  <a:srgbClr val="002060"/>
                </a:solidFill>
              </a:rPr>
              <a:t>Im Kalamitätsfall  geht der erntekostenfreie Ertrag</a:t>
            </a:r>
          </a:p>
          <a:p>
            <a:pPr marL="0" indent="0">
              <a:buFontTx/>
              <a:buNone/>
              <a:defRPr/>
            </a:pPr>
            <a:r>
              <a:rPr lang="de-DE" sz="1900" dirty="0">
                <a:solidFill>
                  <a:srgbClr val="002060"/>
                </a:solidFill>
              </a:rPr>
              <a:t>gegen Null, d.h. die Wiederaufforstung kann durch die Holzerlöse nicht gedeckt werde.</a:t>
            </a:r>
          </a:p>
          <a:p>
            <a:pPr marL="0" indent="0">
              <a:buFontTx/>
              <a:buNone/>
              <a:defRPr/>
            </a:pPr>
            <a:endParaRPr lang="de-DE" sz="1900" dirty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sz="1900" dirty="0">
                <a:solidFill>
                  <a:srgbClr val="002060"/>
                </a:solidFill>
              </a:rPr>
              <a:t>Zum Vergleich:</a:t>
            </a:r>
          </a:p>
          <a:p>
            <a:pPr marL="0" indent="0">
              <a:buFontTx/>
              <a:buNone/>
              <a:defRPr/>
            </a:pPr>
            <a:r>
              <a:rPr lang="de-DE" sz="3000" b="1" dirty="0">
                <a:solidFill>
                  <a:srgbClr val="002060"/>
                </a:solidFill>
              </a:rPr>
              <a:t>Jagdpacht für 80 Jahre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076057" y="1600200"/>
            <a:ext cx="3744094" cy="45259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de-DE" dirty="0"/>
              <a:t>9.000 -  10.500 €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de-DE" dirty="0"/>
              <a:t>4.000 -   8.000 €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de-DE" dirty="0"/>
              <a:t>2.500 -   4.200 €</a:t>
            </a:r>
          </a:p>
          <a:p>
            <a:pPr marL="0" indent="0">
              <a:buFontTx/>
              <a:buNone/>
              <a:defRPr/>
            </a:pPr>
            <a:r>
              <a:rPr lang="de-DE" b="1" dirty="0"/>
              <a:t>                           </a:t>
            </a:r>
          </a:p>
          <a:p>
            <a:pPr marL="0" indent="0">
              <a:buFontTx/>
              <a:buNone/>
              <a:defRPr/>
            </a:pPr>
            <a:r>
              <a:rPr lang="de-DE" b="1" dirty="0"/>
              <a:t> </a:t>
            </a:r>
            <a:r>
              <a:rPr lang="de-DE" b="1" dirty="0">
                <a:solidFill>
                  <a:srgbClr val="C00000"/>
                </a:solidFill>
              </a:rPr>
              <a:t>=14.500 - 22.700 €</a:t>
            </a:r>
          </a:p>
          <a:p>
            <a:pPr marL="0" indent="0">
              <a:buFontTx/>
              <a:buNone/>
              <a:defRPr/>
            </a:pPr>
            <a:endParaRPr lang="de-DE" sz="1000" b="1" dirty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b="1" dirty="0">
                <a:solidFill>
                  <a:srgbClr val="C00000"/>
                </a:solidFill>
              </a:rPr>
              <a:t>   26 % -    40 %</a:t>
            </a:r>
          </a:p>
          <a:p>
            <a:pPr marL="0" indent="0">
              <a:buFontTx/>
              <a:buNone/>
              <a:defRPr/>
            </a:pPr>
            <a:endParaRPr lang="de-DE" sz="1000" b="1" dirty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b="1" dirty="0">
                <a:solidFill>
                  <a:srgbClr val="002060"/>
                </a:solidFill>
              </a:rPr>
              <a:t>      </a:t>
            </a:r>
          </a:p>
          <a:p>
            <a:pPr marL="0" indent="0">
              <a:buFontTx/>
              <a:buNone/>
              <a:defRPr/>
            </a:pPr>
            <a:endParaRPr lang="de-DE" b="1" dirty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endParaRPr lang="de-DE" b="1" dirty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b="1" dirty="0">
                <a:solidFill>
                  <a:srgbClr val="002060"/>
                </a:solidFill>
              </a:rPr>
              <a:t>    </a:t>
            </a:r>
          </a:p>
          <a:p>
            <a:pPr marL="0" indent="0">
              <a:buFontTx/>
              <a:buNone/>
              <a:defRPr/>
            </a:pPr>
            <a:r>
              <a:rPr lang="de-DE" b="1" dirty="0">
                <a:solidFill>
                  <a:srgbClr val="002060"/>
                </a:solidFill>
              </a:rPr>
              <a:t>250 – 600 €</a:t>
            </a:r>
          </a:p>
          <a:p>
            <a:pPr marL="0" indent="0">
              <a:buFontTx/>
              <a:buNone/>
              <a:defRPr/>
            </a:pPr>
            <a:endParaRPr lang="de-DE" b="1" dirty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endParaRPr lang="de-DE" b="1" dirty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endParaRPr lang="de-DE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91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solidFill>
            <a:srgbClr val="009900"/>
          </a:solidFill>
        </p:spPr>
        <p:txBody>
          <a:bodyPr/>
          <a:lstStyle/>
          <a:p>
            <a:r>
              <a:rPr lang="de-DE" altLang="de-DE" dirty="0"/>
              <a:t>Noch Fragen?</a:t>
            </a:r>
          </a:p>
        </p:txBody>
      </p:sp>
      <p:pic>
        <p:nvPicPr>
          <p:cNvPr id="65539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412875"/>
            <a:ext cx="8064500" cy="5367338"/>
          </a:xfrm>
        </p:spPr>
      </p:pic>
    </p:spTree>
    <p:extLst>
      <p:ext uri="{BB962C8B-B14F-4D97-AF65-F5344CB8AC3E}">
        <p14:creationId xmlns:p14="http://schemas.microsoft.com/office/powerpoint/2010/main" val="665312944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Bildschirmpräsentation (4:3)</PresentationFormat>
  <Paragraphs>106</Paragraphs>
  <Slides>12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7</vt:i4>
      </vt:variant>
      <vt:variant>
        <vt:lpstr>Folientitel</vt:lpstr>
      </vt:variant>
      <vt:variant>
        <vt:i4>12</vt:i4>
      </vt:variant>
    </vt:vector>
  </HeadingPairs>
  <TitlesOfParts>
    <vt:vector size="22" baseType="lpstr">
      <vt:lpstr>Arial</vt:lpstr>
      <vt:lpstr>Calibri</vt:lpstr>
      <vt:lpstr>Wingdings</vt:lpstr>
      <vt:lpstr>Standarddesign</vt:lpstr>
      <vt:lpstr>1_Larissa</vt:lpstr>
      <vt:lpstr>2_Larissa</vt:lpstr>
      <vt:lpstr>Larissa</vt:lpstr>
      <vt:lpstr>4_Standarddesign</vt:lpstr>
      <vt:lpstr>5_Standarddesign</vt:lpstr>
      <vt:lpstr>6_Standarddesign</vt:lpstr>
      <vt:lpstr>       Novellierung BJG Warum der Wald eine effektive Jagd braucht!            </vt:lpstr>
      <vt:lpstr>  Schadpotenzial zu hoher Schalenwildbestände </vt:lpstr>
      <vt:lpstr>       Die waldbauliche Jagd - die Voraussetzung für artenreiche Naturverjüngung </vt:lpstr>
      <vt:lpstr>Wirtschaftliche Auswirkung zu hoher  Rehwildbestände</vt:lpstr>
      <vt:lpstr>Unterschied in €/ha für den jungen Bestand? Pfanzung + Zäunung    --    Naturverjüngung </vt:lpstr>
      <vt:lpstr>Rehwildbestand  </vt:lpstr>
      <vt:lpstr>Rehwildbestand </vt:lpstr>
      <vt:lpstr>Problem:  Entmischung</vt:lpstr>
      <vt:lpstr>Weitere Vorteile der Naturverjüngung</vt:lpstr>
      <vt:lpstr>Naturverjüngung</vt:lpstr>
      <vt:lpstr>Waldbauliche Jagd Bilanz bei 80 jährigen Umtrieb</vt:lpstr>
      <vt:lpstr>Noch Fragen?</vt:lpstr>
    </vt:vector>
  </TitlesOfParts>
  <Company>Huber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Ludwig Huber</dc:creator>
  <cp:lastModifiedBy>Michael Stanglmayr</cp:lastModifiedBy>
  <cp:revision>30</cp:revision>
  <dcterms:created xsi:type="dcterms:W3CDTF">2020-02-03T10:25:43Z</dcterms:created>
  <dcterms:modified xsi:type="dcterms:W3CDTF">2021-03-16T11:28:20Z</dcterms:modified>
</cp:coreProperties>
</file>