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4.xml" ContentType="application/vnd.openxmlformats-officedocument.theme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theme/theme5.xml" ContentType="application/vnd.openxmlformats-officedocument.theme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theme/theme6.xml" ContentType="application/vnd.openxmlformats-officedocument.theme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theme/theme7.xml" ContentType="application/vnd.openxmlformats-officedocument.theme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theme/theme8.xml" ContentType="application/vnd.openxmlformats-officedocument.theme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theme/theme9.xml" ContentType="application/vnd.openxmlformats-officedocument.theme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theme/theme10.xml" ContentType="application/vnd.openxmlformats-officedocument.theme+xml"/>
  <Override PartName="/ppt/theme/theme11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5" r:id="rId2"/>
    <p:sldMasterId id="2147483687" r:id="rId3"/>
    <p:sldMasterId id="2147483711" r:id="rId4"/>
    <p:sldMasterId id="2147483723" r:id="rId5"/>
    <p:sldMasterId id="2147483735" r:id="rId6"/>
    <p:sldMasterId id="2147483747" r:id="rId7"/>
    <p:sldMasterId id="2147483759" r:id="rId8"/>
    <p:sldMasterId id="2147483771" r:id="rId9"/>
    <p:sldMasterId id="2147483783" r:id="rId10"/>
  </p:sldMasterIdLst>
  <p:notesMasterIdLst>
    <p:notesMasterId r:id="rId24"/>
  </p:notesMasterIdLst>
  <p:sldIdLst>
    <p:sldId id="278" r:id="rId11"/>
    <p:sldId id="257" r:id="rId12"/>
    <p:sldId id="272" r:id="rId13"/>
    <p:sldId id="274" r:id="rId14"/>
    <p:sldId id="273" r:id="rId15"/>
    <p:sldId id="277" r:id="rId16"/>
    <p:sldId id="258" r:id="rId17"/>
    <p:sldId id="259" r:id="rId18"/>
    <p:sldId id="265" r:id="rId19"/>
    <p:sldId id="264" r:id="rId20"/>
    <p:sldId id="276" r:id="rId21"/>
    <p:sldId id="268" r:id="rId22"/>
    <p:sldId id="275" r:id="rId23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FF66"/>
    <a:srgbClr val="FF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650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1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6.xml"/><Relationship Id="rId20" Type="http://schemas.openxmlformats.org/officeDocument/2006/relationships/slide" Target="slides/slide10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1.xml"/><Relationship Id="rId24" Type="http://schemas.openxmlformats.org/officeDocument/2006/relationships/notesMaster" Target="notesMasters/notesMaster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tableStyles" Target="tableStyles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9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9FCDD4-8782-46F9-9430-5B34C19F99F2}" type="datetimeFigureOut">
              <a:rPr lang="de-DE" smtClean="0"/>
              <a:t>08.06.2020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4A1D0C-1F62-4B67-878F-DB16CC6D857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609758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4F44D697-83EE-4FA5-87AA-68790F534860}" type="slidenum">
              <a:rPr lang="de-DE" altLang="de-DE">
                <a:solidFill>
                  <a:prstClr val="black"/>
                </a:solidFill>
              </a:rPr>
              <a:pPr eaLnBrk="1" hangingPunct="1">
                <a:spcBef>
                  <a:spcPct val="0"/>
                </a:spcBef>
              </a:pPr>
              <a:t>6</a:t>
            </a:fld>
            <a:endParaRPr lang="de-DE" altLang="de-DE">
              <a:solidFill>
                <a:prstClr val="black"/>
              </a:solidFill>
            </a:endParaRPr>
          </a:p>
        </p:txBody>
      </p:sp>
      <p:sp>
        <p:nvSpPr>
          <p:cNvPr id="68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2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de-DE" altLang="de-DE" smtClean="0"/>
              <a:t>Kleine Ursache proße Wirkung</a:t>
            </a:r>
          </a:p>
          <a:p>
            <a:pPr eaLnBrk="1" hangingPunct="1"/>
            <a:r>
              <a:rPr lang="de-DE" altLang="de-DE" smtClean="0"/>
              <a:t>Der Unterschied zwischen den beiden Waldbildern beträgt , Überleitung- Langweilig für Besitzer die 40-jähriges Stangenholz haben – Wildunfälle</a:t>
            </a:r>
          </a:p>
          <a:p>
            <a:pPr eaLnBrk="1" hangingPunct="1"/>
            <a:endParaRPr lang="de-DE" altLang="de-DE" smtClean="0"/>
          </a:p>
          <a:p>
            <a:pPr eaLnBrk="1" hangingPunct="1"/>
            <a:r>
              <a:rPr lang="de-DE" altLang="de-DE" smtClean="0"/>
              <a:t>mindestens 4000 €/ha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4819" name="Notizenplatzhalt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smtClean="0"/>
          </a:p>
        </p:txBody>
      </p:sp>
      <p:sp>
        <p:nvSpPr>
          <p:cNvPr id="34820" name="Foliennummernplatzhalt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D5EBE85B-6FCA-498E-926B-BCBAF5C619FE}" type="slidenum">
              <a:rPr lang="de-DE" smtClean="0">
                <a:solidFill>
                  <a:prstClr val="black"/>
                </a:solidFill>
              </a:rPr>
              <a:pPr eaLnBrk="1" hangingPunct="1"/>
              <a:t>12</a:t>
            </a:fld>
            <a:endParaRPr lang="de-DE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31D5AE-30F2-4A4F-AC4C-C63D2498A420}" type="datetime1">
              <a:rPr lang="de-DE" smtClean="0">
                <a:solidFill>
                  <a:srgbClr val="000000"/>
                </a:solidFill>
              </a:rPr>
              <a:pPr>
                <a:defRPr/>
              </a:pPr>
              <a:t>08.06.2020</a:t>
            </a:fld>
            <a:endParaRPr lang="de-DE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4566DB-746E-48CA-A646-4FCD40C2CC8F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7331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E578CB-03AB-4905-A3B2-56B9C48AE127}" type="datetime1">
              <a:rPr lang="de-DE" smtClean="0">
                <a:solidFill>
                  <a:srgbClr val="000000"/>
                </a:solidFill>
              </a:rPr>
              <a:pPr>
                <a:defRPr/>
              </a:pPr>
              <a:t>08.06.2020</a:t>
            </a:fld>
            <a:endParaRPr lang="de-DE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91530C-7C3D-4FC4-BA56-D8B4598D706A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5405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B01880-3F9D-4721-80DA-1CA90036F0BD}" type="datetime1">
              <a:rPr lang="de-DE" smtClean="0">
                <a:solidFill>
                  <a:srgbClr val="000000"/>
                </a:solidFill>
              </a:rPr>
              <a:pPr>
                <a:defRPr/>
              </a:pPr>
              <a:t>08.06.2020</a:t>
            </a:fld>
            <a:endParaRPr lang="de-DE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1C12FA-780D-4E43-8DA5-A6F73E7ADF27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5726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81000" y="1628775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0" y="1628775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5E9FB1-4934-421E-9973-8FD7F627A744}" type="datetime1">
              <a:rPr lang="de-DE" smtClean="0">
                <a:solidFill>
                  <a:srgbClr val="000000"/>
                </a:solidFill>
              </a:rPr>
              <a:pPr>
                <a:defRPr/>
              </a:pPr>
              <a:t>08.06.2020</a:t>
            </a:fld>
            <a:endParaRPr lang="de-DE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3E4C6B-BA45-471C-8CED-EAF15DAEB942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12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531135-FD23-4717-B980-8A1208F80AE7}" type="datetime1">
              <a:rPr lang="de-DE" smtClean="0">
                <a:solidFill>
                  <a:srgbClr val="000000"/>
                </a:solidFill>
              </a:rPr>
              <a:pPr>
                <a:defRPr/>
              </a:pPr>
              <a:t>08.06.2020</a:t>
            </a:fld>
            <a:endParaRPr lang="de-DE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18648B-D4B2-43E3-A061-B084422D5D85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7643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3C1F1F-E3A9-47EC-B9ED-DF04DC187D10}" type="datetime1">
              <a:rPr lang="de-DE" smtClean="0">
                <a:solidFill>
                  <a:srgbClr val="000000"/>
                </a:solidFill>
              </a:rPr>
              <a:pPr>
                <a:defRPr/>
              </a:pPr>
              <a:t>08.06.2020</a:t>
            </a:fld>
            <a:endParaRPr lang="de-DE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3330E8-5D94-499D-B46D-1DAB30C5ECC6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7675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FE22F3-B18B-40BB-AE4C-70B03C99C3BB}" type="datetime1">
              <a:rPr lang="de-DE" smtClean="0">
                <a:solidFill>
                  <a:srgbClr val="000000"/>
                </a:solidFill>
              </a:rPr>
              <a:pPr>
                <a:defRPr/>
              </a:pPr>
              <a:t>08.06.2020</a:t>
            </a:fld>
            <a:endParaRPr lang="de-DE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B14699-D002-4D93-937A-73373744B15D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3616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5C348C-4AE8-40CA-BA7A-C050650F35CC}" type="datetime1">
              <a:rPr lang="de-DE" smtClean="0">
                <a:solidFill>
                  <a:srgbClr val="000000"/>
                </a:solidFill>
              </a:rPr>
              <a:pPr>
                <a:defRPr/>
              </a:pPr>
              <a:t>08.06.2020</a:t>
            </a:fld>
            <a:endParaRPr lang="de-DE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CF967B-99C9-4FD6-8490-524EDDB47DE9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0295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CBD96E-1372-4F0A-A672-93A148055ACC}" type="datetime1">
              <a:rPr lang="de-DE" smtClean="0">
                <a:solidFill>
                  <a:srgbClr val="000000"/>
                </a:solidFill>
              </a:rPr>
              <a:pPr>
                <a:defRPr/>
              </a:pPr>
              <a:t>08.06.2020</a:t>
            </a:fld>
            <a:endParaRPr lang="de-DE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CBDF2C-8732-46BC-857A-CFA5B0E449D5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7656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FCA834-56FD-473C-AA8F-B8CAEFE2C982}" type="datetime1">
              <a:rPr lang="de-DE" smtClean="0">
                <a:solidFill>
                  <a:srgbClr val="000000"/>
                </a:solidFill>
              </a:rPr>
              <a:pPr>
                <a:defRPr/>
              </a:pPr>
              <a:t>08.06.2020</a:t>
            </a:fld>
            <a:endParaRPr lang="de-DE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C7FE4B-8D0E-4ACC-A91A-CDA04DEDBCC1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8680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10350" y="274638"/>
            <a:ext cx="2076450" cy="5880100"/>
          </a:xfrm>
          <a:prstGeom prst="rect">
            <a:avLst/>
          </a:prstGeo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381000" y="274638"/>
            <a:ext cx="6076950" cy="5880100"/>
          </a:xfrm>
        </p:spPr>
        <p:txBody>
          <a:bodyPr vert="eaVert"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F3A92F-2C6F-4398-89C7-9B2C6F23E623}" type="datetime1">
              <a:rPr lang="de-DE" smtClean="0">
                <a:solidFill>
                  <a:srgbClr val="000000"/>
                </a:solidFill>
              </a:rPr>
              <a:pPr>
                <a:defRPr/>
              </a:pPr>
              <a:t>08.06.2020</a:t>
            </a:fld>
            <a:endParaRPr lang="de-DE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2FD098-001C-4B0B-BEBD-3D54D77E78F3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3764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dgm" preserve="1">
  <p:cSld name="Titel und Diagramm oder Organigram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SmartArt-Platzhalter 2"/>
          <p:cNvSpPr>
            <a:spLocks noGrp="1"/>
          </p:cNvSpPr>
          <p:nvPr>
            <p:ph type="dgm" idx="1"/>
          </p:nvPr>
        </p:nvSpPr>
        <p:spPr>
          <a:xfrm>
            <a:off x="381000" y="1628775"/>
            <a:ext cx="8229600" cy="4525963"/>
          </a:xfrm>
        </p:spPr>
        <p:txBody>
          <a:bodyPr/>
          <a:lstStyle/>
          <a:p>
            <a:pPr lvl="0"/>
            <a:endParaRPr lang="de-DE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170E51-4070-44F2-B9EC-EA8A2201D9B5}" type="datetime1">
              <a:rPr lang="de-DE" smtClean="0">
                <a:solidFill>
                  <a:srgbClr val="000000"/>
                </a:solidFill>
              </a:rPr>
              <a:pPr>
                <a:defRPr/>
              </a:pPr>
              <a:t>08.06.2020</a:t>
            </a:fld>
            <a:endParaRPr lang="de-DE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BD890D-A8A8-4A71-8994-53FD700A0464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1946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el, Inhalt und 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81000" y="1628775"/>
            <a:ext cx="4038600" cy="4525963"/>
          </a:xfrm>
        </p:spPr>
        <p:txBody>
          <a:bodyPr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quarter" idx="2"/>
          </p:nvPr>
        </p:nvSpPr>
        <p:spPr>
          <a:xfrm>
            <a:off x="4572000" y="1628775"/>
            <a:ext cx="4038600" cy="2185988"/>
          </a:xfrm>
        </p:spPr>
        <p:txBody>
          <a:bodyPr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Inhaltsplatzhalter 4"/>
          <p:cNvSpPr>
            <a:spLocks noGrp="1"/>
          </p:cNvSpPr>
          <p:nvPr>
            <p:ph sz="quarter" idx="3"/>
          </p:nvPr>
        </p:nvSpPr>
        <p:spPr>
          <a:xfrm>
            <a:off x="4572000" y="3967163"/>
            <a:ext cx="4038600" cy="2187575"/>
          </a:xfrm>
        </p:spPr>
        <p:txBody>
          <a:bodyPr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48F4A7-4D21-41AC-8ACA-3F420FC9F566}" type="datetime1">
              <a:rPr lang="de-DE" smtClean="0">
                <a:solidFill>
                  <a:srgbClr val="000000"/>
                </a:solidFill>
              </a:rPr>
              <a:pPr>
                <a:defRPr/>
              </a:pPr>
              <a:t>08.06.2020</a:t>
            </a:fld>
            <a:endParaRPr lang="de-DE">
              <a:solidFill>
                <a:srgbClr val="000000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A43627-87CE-479A-A512-C5B3252A70A1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0987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/>
          </p:nvPr>
        </p:nvSpPr>
        <p:spPr>
          <a:xfrm>
            <a:off x="381000" y="274638"/>
            <a:ext cx="8305800" cy="5880100"/>
          </a:xfrm>
        </p:spPr>
        <p:txBody>
          <a:bodyPr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3430C8-1C2E-4024-A8E7-ECB9177D0A79}" type="datetime1">
              <a:rPr lang="de-DE" smtClean="0">
                <a:solidFill>
                  <a:srgbClr val="000000"/>
                </a:solidFill>
              </a:rPr>
              <a:pPr>
                <a:defRPr/>
              </a:pPr>
              <a:t>08.06.2020</a:t>
            </a:fld>
            <a:endParaRPr lang="de-DE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43A7B9-DC1F-4AF6-BD56-157C4BB3158E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021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A3E3F-B42D-4D8B-819A-D35435C15EDA}" type="datetimeFigureOut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08.06.2020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E46275-3A7B-46A1-9F06-64CE4CDDE887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83615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A3E3F-B42D-4D8B-819A-D35435C15EDA}" type="datetimeFigureOut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08.06.2020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E46275-3A7B-46A1-9F06-64CE4CDDE887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249225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A3E3F-B42D-4D8B-819A-D35435C15EDA}" type="datetimeFigureOut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08.06.2020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E46275-3A7B-46A1-9F06-64CE4CDDE887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938679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A3E3F-B42D-4D8B-819A-D35435C15EDA}" type="datetimeFigureOut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08.06.2020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E46275-3A7B-46A1-9F06-64CE4CDDE887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026729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A3E3F-B42D-4D8B-819A-D35435C15EDA}" type="datetimeFigureOut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08.06.2020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E46275-3A7B-46A1-9F06-64CE4CDDE887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84612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A3E3F-B42D-4D8B-819A-D35435C15EDA}" type="datetimeFigureOut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08.06.2020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E46275-3A7B-46A1-9F06-64CE4CDDE887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81331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A3E3F-B42D-4D8B-819A-D35435C15EDA}" type="datetimeFigureOut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08.06.2020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E46275-3A7B-46A1-9F06-64CE4CDDE887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384613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A3E3F-B42D-4D8B-819A-D35435C15EDA}" type="datetimeFigureOut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08.06.2020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E46275-3A7B-46A1-9F06-64CE4CDDE887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431894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A3E3F-B42D-4D8B-819A-D35435C15EDA}" type="datetimeFigureOut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08.06.2020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E46275-3A7B-46A1-9F06-64CE4CDDE887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119482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A3E3F-B42D-4D8B-819A-D35435C15EDA}" type="datetimeFigureOut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08.06.2020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E46275-3A7B-46A1-9F06-64CE4CDDE887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301420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A3E3F-B42D-4D8B-819A-D35435C15EDA}" type="datetimeFigureOut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08.06.2020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E46275-3A7B-46A1-9F06-64CE4CDDE887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690100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A3E3F-B42D-4D8B-819A-D35435C15EDA}" type="datetimeFigureOut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08.06.2020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E46275-3A7B-46A1-9F06-64CE4CDDE887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03877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A3E3F-B42D-4D8B-819A-D35435C15EDA}" type="datetimeFigureOut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08.06.2020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E46275-3A7B-46A1-9F06-64CE4CDDE887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341908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A3E3F-B42D-4D8B-819A-D35435C15EDA}" type="datetimeFigureOut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08.06.2020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E46275-3A7B-46A1-9F06-64CE4CDDE887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748505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A3E3F-B42D-4D8B-819A-D35435C15EDA}" type="datetimeFigureOut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08.06.2020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E46275-3A7B-46A1-9F06-64CE4CDDE887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176703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A3E3F-B42D-4D8B-819A-D35435C15EDA}" type="datetimeFigureOut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08.06.2020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E46275-3A7B-46A1-9F06-64CE4CDDE887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194058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A3E3F-B42D-4D8B-819A-D35435C15EDA}" type="datetimeFigureOut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08.06.2020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E46275-3A7B-46A1-9F06-64CE4CDDE887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800528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A3E3F-B42D-4D8B-819A-D35435C15EDA}" type="datetimeFigureOut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08.06.2020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E46275-3A7B-46A1-9F06-64CE4CDDE887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089192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A3E3F-B42D-4D8B-819A-D35435C15EDA}" type="datetimeFigureOut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08.06.2020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E46275-3A7B-46A1-9F06-64CE4CDDE887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02957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A3E3F-B42D-4D8B-819A-D35435C15EDA}" type="datetimeFigureOut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08.06.2020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E46275-3A7B-46A1-9F06-64CE4CDDE887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648122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A3E3F-B42D-4D8B-819A-D35435C15EDA}" type="datetimeFigureOut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08.06.2020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E46275-3A7B-46A1-9F06-64CE4CDDE887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027240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A3E3F-B42D-4D8B-819A-D35435C15EDA}" type="datetimeFigureOut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08.06.2020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E46275-3A7B-46A1-9F06-64CE4CDDE887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333560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A3E3F-B42D-4D8B-819A-D35435C15EDA}" type="datetimeFigureOut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08.06.2020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E46275-3A7B-46A1-9F06-64CE4CDDE887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181244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A3E3F-B42D-4D8B-819A-D35435C15EDA}" type="datetimeFigureOut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08.06.2020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E46275-3A7B-46A1-9F06-64CE4CDDE887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192353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A3E3F-B42D-4D8B-819A-D35435C15EDA}" type="datetimeFigureOut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08.06.2020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E46275-3A7B-46A1-9F06-64CE4CDDE887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125146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A3E3F-B42D-4D8B-819A-D35435C15EDA}" type="datetimeFigureOut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08.06.2020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E46275-3A7B-46A1-9F06-64CE4CDDE887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391337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A3E3F-B42D-4D8B-819A-D35435C15EDA}" type="datetimeFigureOut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08.06.2020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E46275-3A7B-46A1-9F06-64CE4CDDE887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560331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A3E3F-B42D-4D8B-819A-D35435C15EDA}" type="datetimeFigureOut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08.06.2020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E46275-3A7B-46A1-9F06-64CE4CDDE887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391024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A3E3F-B42D-4D8B-819A-D35435C15EDA}" type="datetimeFigureOut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08.06.2020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E46275-3A7B-46A1-9F06-64CE4CDDE887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166706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A3E3F-B42D-4D8B-819A-D35435C15EDA}" type="datetimeFigureOut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08.06.2020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E46275-3A7B-46A1-9F06-64CE4CDDE887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003227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A3E3F-B42D-4D8B-819A-D35435C15EDA}" type="datetimeFigureOut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08.06.2020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E46275-3A7B-46A1-9F06-64CE4CDDE887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6795569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A3E3F-B42D-4D8B-819A-D35435C15EDA}" type="datetimeFigureOut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08.06.2020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E46275-3A7B-46A1-9F06-64CE4CDDE887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2086061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A3E3F-B42D-4D8B-819A-D35435C15EDA}" type="datetimeFigureOut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08.06.2020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E46275-3A7B-46A1-9F06-64CE4CDDE887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5851563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6B9CFF-2047-4313-857D-670865459BDB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206378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C8E715-7385-4DD4-9784-1F988D580D39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988537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BBC68F-96F4-475A-90CB-BE1106D93623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2312087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B53BB0-9C8D-4C77-9664-516E65B6D60C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181298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BBB671-D235-4C08-8100-479660BFC079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9630714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CE70D2-0AB6-4BBF-91EC-074C86FB0377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7795507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D5133C-5F1E-4C33-9150-241BCF5C476B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835193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F5AA04-D436-42ED-AEAC-04D1B0D255D7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6147035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A0324E-03F6-46FE-B48D-E99EAC2C28BD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7778570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600C31-D829-4CE6-9284-93A2B0958963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069716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D22A25-15CF-4734-BCB5-E5C3D7ADC13F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6151764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6B9CFF-2047-4313-857D-670865459BDB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4827313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C8E715-7385-4DD4-9784-1F988D580D39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1908353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BBC68F-96F4-475A-90CB-BE1106D93623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6087453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B53BB0-9C8D-4C77-9664-516E65B6D60C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3709074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BBB671-D235-4C08-8100-479660BFC079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5589032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CE70D2-0AB6-4BBF-91EC-074C86FB0377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8279905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D5133C-5F1E-4C33-9150-241BCF5C476B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8663049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F5AA04-D436-42ED-AEAC-04D1B0D255D7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2066537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A0324E-03F6-46FE-B48D-E99EAC2C28BD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678014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600C31-D829-4CE6-9284-93A2B0958963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7693254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D22A25-15CF-4734-BCB5-E5C3D7ADC13F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2155126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6B9CFF-2047-4313-857D-670865459BDB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8943588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C8E715-7385-4DD4-9784-1F988D580D39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2618062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BBC68F-96F4-475A-90CB-BE1106D93623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5317830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B53BB0-9C8D-4C77-9664-516E65B6D60C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1069927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BBB671-D235-4C08-8100-479660BFC079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9094677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CE70D2-0AB6-4BBF-91EC-074C86FB0377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2359715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D5133C-5F1E-4C33-9150-241BCF5C476B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0636733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F5AA04-D436-42ED-AEAC-04D1B0D255D7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1392305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A0324E-03F6-46FE-B48D-E99EAC2C28BD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8102327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600C31-D829-4CE6-9284-93A2B0958963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5715071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D22A25-15CF-4734-BCB5-E5C3D7ADC13F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1536113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6B9CFF-2047-4313-857D-670865459BDB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1258675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C8E715-7385-4DD4-9784-1F988D580D39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3349829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BBC68F-96F4-475A-90CB-BE1106D93623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095484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B53BB0-9C8D-4C77-9664-516E65B6D60C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3608313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BBB671-D235-4C08-8100-479660BFC079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7228982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CE70D2-0AB6-4BBF-91EC-074C86FB0377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8336857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D5133C-5F1E-4C33-9150-241BCF5C476B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7504303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F5AA04-D436-42ED-AEAC-04D1B0D255D7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2179092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A0324E-03F6-46FE-B48D-E99EAC2C28BD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257986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600C31-D829-4CE6-9284-93A2B0958963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1346223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D22A25-15CF-4734-BCB5-E5C3D7ADC13F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4661568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E1DBF0-5E4C-481C-AD13-D3FDFB6ECEFE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3827656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B69676-5090-4793-A9C0-37A3DE200FC4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9438933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92BAAF-2DA9-4CE1-9D7B-A46679E5BF98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3334227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E96888-5967-42C1-8421-3AEB05E63CB3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963406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569E77-F2FF-4E64-BBF5-980ED4A9E753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1467131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EFF34F-678B-4A7D-A86B-708F754F59B0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4350913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1DCB9F-0FC0-4220-9E77-B17ED4AC2E80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3624752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32F551-B2D7-4098-A619-CAD1D3906544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3944568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F10976-2A99-4E48-8338-52C6B4D8705A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5948828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DDE1B4-EA7C-4EC4-B2B5-2A59059091C3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124737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64E932-FFDA-42F9-B704-8E836193FF54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9058148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6B9CFF-2047-4313-857D-670865459BDB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4147377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C8E715-7385-4DD4-9784-1F988D580D39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8842057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BBC68F-96F4-475A-90CB-BE1106D93623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2023615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B53BB0-9C8D-4C77-9664-516E65B6D60C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4584829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BBB671-D235-4C08-8100-479660BFC079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1249361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CE70D2-0AB6-4BBF-91EC-074C86FB0377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2940532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D5133C-5F1E-4C33-9150-241BCF5C476B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7237952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F5AA04-D436-42ED-AEAC-04D1B0D255D7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0467166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A0324E-03F6-46FE-B48D-E99EAC2C28BD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1351585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600C31-D829-4CE6-9284-93A2B0958963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7626322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D22A25-15CF-4734-BCB5-E5C3D7ADC13F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36446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5.xml"/><Relationship Id="rId3" Type="http://schemas.openxmlformats.org/officeDocument/2006/relationships/slideLayout" Target="../slideLayouts/slideLayout50.xml"/><Relationship Id="rId7" Type="http://schemas.openxmlformats.org/officeDocument/2006/relationships/slideLayout" Target="../slideLayouts/slideLayout54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9.xml"/><Relationship Id="rId1" Type="http://schemas.openxmlformats.org/officeDocument/2006/relationships/slideLayout" Target="../slideLayouts/slideLayout48.xml"/><Relationship Id="rId6" Type="http://schemas.openxmlformats.org/officeDocument/2006/relationships/slideLayout" Target="../slideLayouts/slideLayout53.xml"/><Relationship Id="rId11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2.xml"/><Relationship Id="rId10" Type="http://schemas.openxmlformats.org/officeDocument/2006/relationships/slideLayout" Target="../slideLayouts/slideLayout57.xml"/><Relationship Id="rId4" Type="http://schemas.openxmlformats.org/officeDocument/2006/relationships/slideLayout" Target="../slideLayouts/slideLayout51.xml"/><Relationship Id="rId9" Type="http://schemas.openxmlformats.org/officeDocument/2006/relationships/slideLayout" Target="../slideLayouts/slideLayout56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6.xml"/><Relationship Id="rId3" Type="http://schemas.openxmlformats.org/officeDocument/2006/relationships/slideLayout" Target="../slideLayouts/slideLayout61.xml"/><Relationship Id="rId7" Type="http://schemas.openxmlformats.org/officeDocument/2006/relationships/slideLayout" Target="../slideLayouts/slideLayout65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60.xml"/><Relationship Id="rId1" Type="http://schemas.openxmlformats.org/officeDocument/2006/relationships/slideLayout" Target="../slideLayouts/slideLayout59.xml"/><Relationship Id="rId6" Type="http://schemas.openxmlformats.org/officeDocument/2006/relationships/slideLayout" Target="../slideLayouts/slideLayout64.xml"/><Relationship Id="rId11" Type="http://schemas.openxmlformats.org/officeDocument/2006/relationships/slideLayout" Target="../slideLayouts/slideLayout69.xml"/><Relationship Id="rId5" Type="http://schemas.openxmlformats.org/officeDocument/2006/relationships/slideLayout" Target="../slideLayouts/slideLayout63.xml"/><Relationship Id="rId10" Type="http://schemas.openxmlformats.org/officeDocument/2006/relationships/slideLayout" Target="../slideLayouts/slideLayout68.xml"/><Relationship Id="rId4" Type="http://schemas.openxmlformats.org/officeDocument/2006/relationships/slideLayout" Target="../slideLayouts/slideLayout62.xml"/><Relationship Id="rId9" Type="http://schemas.openxmlformats.org/officeDocument/2006/relationships/slideLayout" Target="../slideLayouts/slideLayout67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7.xml"/><Relationship Id="rId3" Type="http://schemas.openxmlformats.org/officeDocument/2006/relationships/slideLayout" Target="../slideLayouts/slideLayout72.xml"/><Relationship Id="rId7" Type="http://schemas.openxmlformats.org/officeDocument/2006/relationships/slideLayout" Target="../slideLayouts/slideLayout76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71.xml"/><Relationship Id="rId1" Type="http://schemas.openxmlformats.org/officeDocument/2006/relationships/slideLayout" Target="../slideLayouts/slideLayout70.xml"/><Relationship Id="rId6" Type="http://schemas.openxmlformats.org/officeDocument/2006/relationships/slideLayout" Target="../slideLayouts/slideLayout75.xml"/><Relationship Id="rId11" Type="http://schemas.openxmlformats.org/officeDocument/2006/relationships/slideLayout" Target="../slideLayouts/slideLayout80.xml"/><Relationship Id="rId5" Type="http://schemas.openxmlformats.org/officeDocument/2006/relationships/slideLayout" Target="../slideLayouts/slideLayout74.xml"/><Relationship Id="rId10" Type="http://schemas.openxmlformats.org/officeDocument/2006/relationships/slideLayout" Target="../slideLayouts/slideLayout79.xml"/><Relationship Id="rId4" Type="http://schemas.openxmlformats.org/officeDocument/2006/relationships/slideLayout" Target="../slideLayouts/slideLayout73.xml"/><Relationship Id="rId9" Type="http://schemas.openxmlformats.org/officeDocument/2006/relationships/slideLayout" Target="../slideLayouts/slideLayout78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8.xml"/><Relationship Id="rId3" Type="http://schemas.openxmlformats.org/officeDocument/2006/relationships/slideLayout" Target="../slideLayouts/slideLayout83.xml"/><Relationship Id="rId7" Type="http://schemas.openxmlformats.org/officeDocument/2006/relationships/slideLayout" Target="../slideLayouts/slideLayout87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82.xml"/><Relationship Id="rId1" Type="http://schemas.openxmlformats.org/officeDocument/2006/relationships/slideLayout" Target="../slideLayouts/slideLayout81.xml"/><Relationship Id="rId6" Type="http://schemas.openxmlformats.org/officeDocument/2006/relationships/slideLayout" Target="../slideLayouts/slideLayout86.xml"/><Relationship Id="rId11" Type="http://schemas.openxmlformats.org/officeDocument/2006/relationships/slideLayout" Target="../slideLayouts/slideLayout91.xml"/><Relationship Id="rId5" Type="http://schemas.openxmlformats.org/officeDocument/2006/relationships/slideLayout" Target="../slideLayouts/slideLayout85.xml"/><Relationship Id="rId10" Type="http://schemas.openxmlformats.org/officeDocument/2006/relationships/slideLayout" Target="../slideLayouts/slideLayout90.xml"/><Relationship Id="rId4" Type="http://schemas.openxmlformats.org/officeDocument/2006/relationships/slideLayout" Target="../slideLayouts/slideLayout84.xml"/><Relationship Id="rId9" Type="http://schemas.openxmlformats.org/officeDocument/2006/relationships/slideLayout" Target="../slideLayouts/slideLayout89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9.xml"/><Relationship Id="rId3" Type="http://schemas.openxmlformats.org/officeDocument/2006/relationships/slideLayout" Target="../slideLayouts/slideLayout94.xml"/><Relationship Id="rId7" Type="http://schemas.openxmlformats.org/officeDocument/2006/relationships/slideLayout" Target="../slideLayouts/slideLayout98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3.xml"/><Relationship Id="rId1" Type="http://schemas.openxmlformats.org/officeDocument/2006/relationships/slideLayout" Target="../slideLayouts/slideLayout92.xml"/><Relationship Id="rId6" Type="http://schemas.openxmlformats.org/officeDocument/2006/relationships/slideLayout" Target="../slideLayouts/slideLayout97.xml"/><Relationship Id="rId11" Type="http://schemas.openxmlformats.org/officeDocument/2006/relationships/slideLayout" Target="../slideLayouts/slideLayout102.xml"/><Relationship Id="rId5" Type="http://schemas.openxmlformats.org/officeDocument/2006/relationships/slideLayout" Target="../slideLayouts/slideLayout96.xml"/><Relationship Id="rId10" Type="http://schemas.openxmlformats.org/officeDocument/2006/relationships/slideLayout" Target="../slideLayouts/slideLayout101.xml"/><Relationship Id="rId4" Type="http://schemas.openxmlformats.org/officeDocument/2006/relationships/slideLayout" Target="../slideLayouts/slideLayout95.xml"/><Relationship Id="rId9" Type="http://schemas.openxmlformats.org/officeDocument/2006/relationships/slideLayout" Target="../slideLayouts/slideLayout100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0.xml"/><Relationship Id="rId3" Type="http://schemas.openxmlformats.org/officeDocument/2006/relationships/slideLayout" Target="../slideLayouts/slideLayout105.xml"/><Relationship Id="rId7" Type="http://schemas.openxmlformats.org/officeDocument/2006/relationships/slideLayout" Target="../slideLayouts/slideLayout109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4.xml"/><Relationship Id="rId1" Type="http://schemas.openxmlformats.org/officeDocument/2006/relationships/slideLayout" Target="../slideLayouts/slideLayout103.xml"/><Relationship Id="rId6" Type="http://schemas.openxmlformats.org/officeDocument/2006/relationships/slideLayout" Target="../slideLayouts/slideLayout108.xml"/><Relationship Id="rId11" Type="http://schemas.openxmlformats.org/officeDocument/2006/relationships/slideLayout" Target="../slideLayouts/slideLayout113.xml"/><Relationship Id="rId5" Type="http://schemas.openxmlformats.org/officeDocument/2006/relationships/slideLayout" Target="../slideLayouts/slideLayout107.xml"/><Relationship Id="rId10" Type="http://schemas.openxmlformats.org/officeDocument/2006/relationships/slideLayout" Target="../slideLayouts/slideLayout112.xml"/><Relationship Id="rId4" Type="http://schemas.openxmlformats.org/officeDocument/2006/relationships/slideLayout" Target="../slideLayouts/slideLayout106.xml"/><Relationship Id="rId9" Type="http://schemas.openxmlformats.org/officeDocument/2006/relationships/slideLayout" Target="../slideLayouts/slideLayout11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81000" y="1628775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28570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0C2076F-59D2-44DF-9DBE-5C2A7B13E798}" type="datetime1">
              <a:rPr lang="de-DE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08.06.2020</a:t>
            </a:fld>
            <a:endParaRPr lang="de-DE">
              <a:solidFill>
                <a:srgbClr val="000000"/>
              </a:solidFill>
            </a:endParaRPr>
          </a:p>
        </p:txBody>
      </p:sp>
      <p:sp>
        <p:nvSpPr>
          <p:cNvPr id="28570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28570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9C7DD95-6F0E-47DC-8D8D-065776DE3EE0}" type="slidenum">
              <a:rPr lang="de-DE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  <p:sp>
        <p:nvSpPr>
          <p:cNvPr id="1030" name="Rectangle 8"/>
          <p:cNvSpPr>
            <a:spLocks noChangeArrowheads="1"/>
          </p:cNvSpPr>
          <p:nvPr/>
        </p:nvSpPr>
        <p:spPr bwMode="auto">
          <a:xfrm>
            <a:off x="0" y="0"/>
            <a:ext cx="9144000" cy="1341438"/>
          </a:xfrm>
          <a:prstGeom prst="rect">
            <a:avLst/>
          </a:prstGeom>
          <a:gradFill rotWithShape="1">
            <a:gsLst>
              <a:gs pos="0">
                <a:srgbClr val="339933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lIns="92075" tIns="46038" rIns="92075" bIns="46038" anchor="ctr"/>
          <a:lstStyle/>
          <a:p>
            <a:pPr marL="363538" fontAlgn="base">
              <a:spcBef>
                <a:spcPct val="0"/>
              </a:spcBef>
              <a:spcAft>
                <a:spcPct val="0"/>
              </a:spcAft>
            </a:pPr>
            <a:endParaRPr lang="de-DE" sz="2800" b="1">
              <a:solidFill>
                <a:srgbClr val="000000"/>
              </a:solidFill>
            </a:endParaRPr>
          </a:p>
        </p:txBody>
      </p:sp>
      <p:pic>
        <p:nvPicPr>
          <p:cNvPr id="1031" name="Picture 9"/>
          <p:cNvPicPr>
            <a:picLocks noChangeAspect="1" noChangeArrowheads="1"/>
          </p:cNvPicPr>
          <p:nvPr/>
        </p:nvPicPr>
        <p:blipFill>
          <a:blip r:embed="rId1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667625" y="0"/>
            <a:ext cx="1476375" cy="1290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251988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9A3E3F-B42D-4D8B-819A-D35435C15EDA}" type="datetimeFigureOut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08.06.2020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E46275-3A7B-46A1-9F06-64CE4CDDE887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11294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9A3E3F-B42D-4D8B-819A-D35435C15EDA}" type="datetimeFigureOut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08.06.2020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E46275-3A7B-46A1-9F06-64CE4CDDE887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09728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9A3E3F-B42D-4D8B-819A-D35435C15EDA}" type="datetimeFigureOut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08.06.2020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E46275-3A7B-46A1-9F06-64CE4CDDE887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17215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Titelmasterformat durch Klicken bearbeiten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Textmasterformate durch Klicken bearbeiten</a:t>
            </a:r>
          </a:p>
          <a:p>
            <a:pPr lvl="1"/>
            <a:r>
              <a:rPr lang="de-DE" altLang="de-DE" smtClean="0"/>
              <a:t>Zweite Ebene</a:t>
            </a:r>
          </a:p>
          <a:p>
            <a:pPr lvl="2"/>
            <a:r>
              <a:rPr lang="de-DE" altLang="de-DE" smtClean="0"/>
              <a:t>Dritte Ebene</a:t>
            </a:r>
          </a:p>
          <a:p>
            <a:pPr lvl="3"/>
            <a:r>
              <a:rPr lang="de-DE" altLang="de-DE" smtClean="0"/>
              <a:t>Vierte Ebene</a:t>
            </a:r>
          </a:p>
          <a:p>
            <a:pPr lvl="4"/>
            <a:r>
              <a:rPr lang="de-DE" altLang="de-DE" smtClean="0"/>
              <a:t>Fünfte Ebene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E2A04E5-D783-45ED-9D98-2BE7945D5F5D}" type="slidenum">
              <a:rPr lang="de-DE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99886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Titelmasterformat durch Klicken bearbeiten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Textmasterformate durch Klicken bearbeiten</a:t>
            </a:r>
          </a:p>
          <a:p>
            <a:pPr lvl="1"/>
            <a:r>
              <a:rPr lang="de-DE" altLang="de-DE" smtClean="0"/>
              <a:t>Zweite Ebene</a:t>
            </a:r>
          </a:p>
          <a:p>
            <a:pPr lvl="2"/>
            <a:r>
              <a:rPr lang="de-DE" altLang="de-DE" smtClean="0"/>
              <a:t>Dritte Ebene</a:t>
            </a:r>
          </a:p>
          <a:p>
            <a:pPr lvl="3"/>
            <a:r>
              <a:rPr lang="de-DE" altLang="de-DE" smtClean="0"/>
              <a:t>Vierte Ebene</a:t>
            </a:r>
          </a:p>
          <a:p>
            <a:pPr lvl="4"/>
            <a:r>
              <a:rPr lang="de-DE" altLang="de-DE" smtClean="0"/>
              <a:t>Fünfte Ebene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E2A04E5-D783-45ED-9D98-2BE7945D5F5D}" type="slidenum">
              <a:rPr lang="de-DE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22679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  <p:sldLayoutId id="2147483737" r:id="rId2"/>
    <p:sldLayoutId id="2147483738" r:id="rId3"/>
    <p:sldLayoutId id="2147483739" r:id="rId4"/>
    <p:sldLayoutId id="2147483740" r:id="rId5"/>
    <p:sldLayoutId id="2147483741" r:id="rId6"/>
    <p:sldLayoutId id="2147483742" r:id="rId7"/>
    <p:sldLayoutId id="2147483743" r:id="rId8"/>
    <p:sldLayoutId id="2147483744" r:id="rId9"/>
    <p:sldLayoutId id="2147483745" r:id="rId10"/>
    <p:sldLayoutId id="2147483746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Titelmasterformat durch Klicken bearbeiten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Textmasterformate durch Klicken bearbeiten</a:t>
            </a:r>
          </a:p>
          <a:p>
            <a:pPr lvl="1"/>
            <a:r>
              <a:rPr lang="de-DE" altLang="de-DE" smtClean="0"/>
              <a:t>Zweite Ebene</a:t>
            </a:r>
          </a:p>
          <a:p>
            <a:pPr lvl="2"/>
            <a:r>
              <a:rPr lang="de-DE" altLang="de-DE" smtClean="0"/>
              <a:t>Dritte Ebene</a:t>
            </a:r>
          </a:p>
          <a:p>
            <a:pPr lvl="3"/>
            <a:r>
              <a:rPr lang="de-DE" altLang="de-DE" smtClean="0"/>
              <a:t>Vierte Ebene</a:t>
            </a:r>
          </a:p>
          <a:p>
            <a:pPr lvl="4"/>
            <a:r>
              <a:rPr lang="de-DE" altLang="de-DE" smtClean="0"/>
              <a:t>Fünfte Ebene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E2A04E5-D783-45ED-9D98-2BE7945D5F5D}" type="slidenum">
              <a:rPr lang="de-DE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14486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  <p:sldLayoutId id="2147483749" r:id="rId2"/>
    <p:sldLayoutId id="2147483750" r:id="rId3"/>
    <p:sldLayoutId id="2147483751" r:id="rId4"/>
    <p:sldLayoutId id="2147483752" r:id="rId5"/>
    <p:sldLayoutId id="2147483753" r:id="rId6"/>
    <p:sldLayoutId id="2147483754" r:id="rId7"/>
    <p:sldLayoutId id="2147483755" r:id="rId8"/>
    <p:sldLayoutId id="2147483756" r:id="rId9"/>
    <p:sldLayoutId id="2147483757" r:id="rId10"/>
    <p:sldLayoutId id="2147483758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Titelmasterformat durch Klicken bearbeiten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Textmasterformate durch Klicken bearbeiten</a:t>
            </a:r>
          </a:p>
          <a:p>
            <a:pPr lvl="1"/>
            <a:r>
              <a:rPr lang="de-DE" altLang="de-DE" smtClean="0"/>
              <a:t>Zweite Ebene</a:t>
            </a:r>
          </a:p>
          <a:p>
            <a:pPr lvl="2"/>
            <a:r>
              <a:rPr lang="de-DE" altLang="de-DE" smtClean="0"/>
              <a:t>Dritte Ebene</a:t>
            </a:r>
          </a:p>
          <a:p>
            <a:pPr lvl="3"/>
            <a:r>
              <a:rPr lang="de-DE" altLang="de-DE" smtClean="0"/>
              <a:t>Vierte Ebene</a:t>
            </a:r>
          </a:p>
          <a:p>
            <a:pPr lvl="4"/>
            <a:r>
              <a:rPr lang="de-DE" altLang="de-DE" smtClean="0"/>
              <a:t>Fünfte Ebene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E2A04E5-D783-45ED-9D98-2BE7945D5F5D}" type="slidenum">
              <a:rPr lang="de-DE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1461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0" r:id="rId1"/>
    <p:sldLayoutId id="2147483761" r:id="rId2"/>
    <p:sldLayoutId id="2147483762" r:id="rId3"/>
    <p:sldLayoutId id="2147483763" r:id="rId4"/>
    <p:sldLayoutId id="2147483764" r:id="rId5"/>
    <p:sldLayoutId id="2147483765" r:id="rId6"/>
    <p:sldLayoutId id="2147483766" r:id="rId7"/>
    <p:sldLayoutId id="2147483767" r:id="rId8"/>
    <p:sldLayoutId id="2147483768" r:id="rId9"/>
    <p:sldLayoutId id="2147483769" r:id="rId10"/>
    <p:sldLayoutId id="214748377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Titelmasterformat durch Klicken bearbeiten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8A75B63-075F-4793-BC7C-BCAFE4CC366B}" type="slidenum">
              <a:rPr lang="de-DE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06282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74" r:id="rId3"/>
    <p:sldLayoutId id="2147483775" r:id="rId4"/>
    <p:sldLayoutId id="2147483776" r:id="rId5"/>
    <p:sldLayoutId id="2147483777" r:id="rId6"/>
    <p:sldLayoutId id="2147483778" r:id="rId7"/>
    <p:sldLayoutId id="2147483779" r:id="rId8"/>
    <p:sldLayoutId id="2147483780" r:id="rId9"/>
    <p:sldLayoutId id="2147483781" r:id="rId10"/>
    <p:sldLayoutId id="2147483782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Titelmasterformat durch Klicken bearbeiten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Textmasterformate durch Klicken bearbeiten</a:t>
            </a:r>
          </a:p>
          <a:p>
            <a:pPr lvl="1"/>
            <a:r>
              <a:rPr lang="de-DE" altLang="de-DE" smtClean="0"/>
              <a:t>Zweite Ebene</a:t>
            </a:r>
          </a:p>
          <a:p>
            <a:pPr lvl="2"/>
            <a:r>
              <a:rPr lang="de-DE" altLang="de-DE" smtClean="0"/>
              <a:t>Dritte Ebene</a:t>
            </a:r>
          </a:p>
          <a:p>
            <a:pPr lvl="3"/>
            <a:r>
              <a:rPr lang="de-DE" altLang="de-DE" smtClean="0"/>
              <a:t>Vierte Ebene</a:t>
            </a:r>
          </a:p>
          <a:p>
            <a:pPr lvl="4"/>
            <a:r>
              <a:rPr lang="de-DE" altLang="de-DE" smtClean="0"/>
              <a:t>Fünfte Ebene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E2A04E5-D783-45ED-9D98-2BE7945D5F5D}" type="slidenum">
              <a:rPr lang="de-DE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67722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4" r:id="rId1"/>
    <p:sldLayoutId id="2147483785" r:id="rId2"/>
    <p:sldLayoutId id="2147483786" r:id="rId3"/>
    <p:sldLayoutId id="2147483787" r:id="rId4"/>
    <p:sldLayoutId id="2147483788" r:id="rId5"/>
    <p:sldLayoutId id="2147483789" r:id="rId6"/>
    <p:sldLayoutId id="2147483790" r:id="rId7"/>
    <p:sldLayoutId id="2147483791" r:id="rId8"/>
    <p:sldLayoutId id="2147483792" r:id="rId9"/>
    <p:sldLayoutId id="2147483793" r:id="rId10"/>
    <p:sldLayoutId id="2147483794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6.xml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9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0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8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1373014"/>
          </a:xfrm>
        </p:spPr>
        <p:txBody>
          <a:bodyPr/>
          <a:lstStyle/>
          <a:p>
            <a:r>
              <a:rPr lang="de-DE" sz="3600" dirty="0">
                <a:solidFill>
                  <a:srgbClr val="000000"/>
                </a:solidFill>
              </a:rPr>
              <a:t>Landkreis ohne Zaun</a:t>
            </a:r>
            <a:br>
              <a:rPr lang="de-DE" sz="3600" dirty="0">
                <a:solidFill>
                  <a:srgbClr val="000000"/>
                </a:solidFill>
              </a:rPr>
            </a:br>
            <a:r>
              <a:rPr lang="de-DE" sz="3600" dirty="0">
                <a:solidFill>
                  <a:srgbClr val="000000"/>
                </a:solidFill>
              </a:rPr>
              <a:t>Vision oder Wirklichkeit?</a:t>
            </a:r>
            <a:br>
              <a:rPr lang="de-DE" sz="3600" dirty="0">
                <a:solidFill>
                  <a:srgbClr val="000000"/>
                </a:solidFill>
              </a:rPr>
            </a:br>
            <a:endParaRPr lang="de-DE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55576" y="1628775"/>
            <a:ext cx="7272807" cy="50681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43E4C6B-BA45-471C-8CED-EAF15DAEB942}" type="slidenum">
              <a:rPr lang="de-DE" smtClean="0">
                <a:solidFill>
                  <a:srgbClr val="000000"/>
                </a:solidFill>
              </a:rPr>
              <a:pPr>
                <a:defRPr/>
              </a:pPr>
              <a:t>1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2512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z="3600" dirty="0" smtClean="0"/>
              <a:t>Landkreis ohne Zaun</a:t>
            </a:r>
            <a:br>
              <a:rPr lang="de-DE" sz="3600" dirty="0" smtClean="0"/>
            </a:br>
            <a:r>
              <a:rPr lang="de-DE" dirty="0" smtClean="0"/>
              <a:t> </a:t>
            </a:r>
            <a:endParaRPr lang="de-DE" dirty="0"/>
          </a:p>
        </p:txBody>
      </p:sp>
      <p:sp>
        <p:nvSpPr>
          <p:cNvPr id="6" name="Textplatzhalt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err="1" smtClean="0"/>
              <a:t>Angepaßter</a:t>
            </a:r>
            <a:r>
              <a:rPr lang="de-DE" dirty="0" smtClean="0"/>
              <a:t> Rehbestand</a:t>
            </a:r>
            <a:endParaRPr lang="de-DE" dirty="0"/>
          </a:p>
        </p:txBody>
      </p:sp>
      <p:pic>
        <p:nvPicPr>
          <p:cNvPr id="9" name="Inhaltsplatzhalter 8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065" y="2564904"/>
            <a:ext cx="4608512" cy="3456384"/>
          </a:xfrm>
        </p:spPr>
      </p:pic>
      <p:sp>
        <p:nvSpPr>
          <p:cNvPr id="8" name="Textplatzhalter 7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de-DE" dirty="0" smtClean="0"/>
              <a:t>Zu hoher Rehbestand</a:t>
            </a:r>
            <a:endParaRPr lang="de-DE" dirty="0"/>
          </a:p>
        </p:txBody>
      </p:sp>
      <p:pic>
        <p:nvPicPr>
          <p:cNvPr id="10" name="Inhaltsplatzhalter 9"/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2996952"/>
            <a:ext cx="4979951" cy="2736304"/>
          </a:xfrm>
        </p:spPr>
      </p:pic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de-DE" sz="2400" b="1" dirty="0">
              <a:solidFill>
                <a:srgbClr val="000000"/>
              </a:solidFill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291530C-7C3D-4FC4-BA56-D8B4598D706A}" type="slidenum">
              <a:rPr lang="de-DE" smtClean="0">
                <a:solidFill>
                  <a:srgbClr val="000000"/>
                </a:solidFill>
              </a:rPr>
              <a:pPr>
                <a:defRPr/>
              </a:pPr>
              <a:t>2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0699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el 9"/>
          <p:cNvSpPr>
            <a:spLocks noGrp="1"/>
          </p:cNvSpPr>
          <p:nvPr>
            <p:ph type="title"/>
          </p:nvPr>
        </p:nvSpPr>
        <p:spPr>
          <a:solidFill>
            <a:srgbClr val="00B0F0"/>
          </a:solidFill>
        </p:spPr>
        <p:txBody>
          <a:bodyPr/>
          <a:lstStyle/>
          <a:p>
            <a:r>
              <a:rPr lang="de-DE" altLang="de-DE" smtClean="0"/>
              <a:t>Bay. Waldgesetz</a:t>
            </a:r>
          </a:p>
        </p:txBody>
      </p:sp>
      <p:sp>
        <p:nvSpPr>
          <p:cNvPr id="33795" name="Inhaltsplatzhalter 10"/>
          <p:cNvSpPr>
            <a:spLocks noGrp="1"/>
          </p:cNvSpPr>
          <p:nvPr>
            <p:ph idx="1"/>
          </p:nvPr>
        </p:nvSpPr>
        <p:spPr>
          <a:xfrm>
            <a:off x="457200" y="1341438"/>
            <a:ext cx="8229600" cy="4895850"/>
          </a:xfrm>
          <a:solidFill>
            <a:schemeClr val="accent5"/>
          </a:solidFill>
        </p:spPr>
        <p:txBody>
          <a:bodyPr/>
          <a:lstStyle/>
          <a:p>
            <a:pPr>
              <a:defRPr/>
            </a:pPr>
            <a:r>
              <a:rPr lang="de-DE" altLang="de-DE" dirty="0" smtClean="0"/>
              <a:t>Art.1. (2) Dieses Gesetz soll insbesondere dazu dienen:</a:t>
            </a:r>
          </a:p>
          <a:p>
            <a:pPr>
              <a:defRPr/>
            </a:pPr>
            <a:r>
              <a:rPr lang="de-DE" altLang="de-DE" sz="2800" dirty="0" smtClean="0"/>
              <a:t>1. die Waldfläche zu erhalten und zu  vermehren</a:t>
            </a:r>
          </a:p>
          <a:p>
            <a:pPr>
              <a:defRPr/>
            </a:pPr>
            <a:r>
              <a:rPr lang="de-DE" altLang="de-DE" dirty="0" smtClean="0"/>
              <a:t>2. einen standortgemäßen u. möglichst naturnahen Zustand des Waldes unter Berücksichtigung des Grundsatzes </a:t>
            </a:r>
            <a:r>
              <a:rPr lang="de-DE" altLang="de-DE" b="1" dirty="0" smtClean="0"/>
              <a:t>Wald</a:t>
            </a:r>
            <a:r>
              <a:rPr lang="de-DE" altLang="de-DE" dirty="0" smtClean="0"/>
              <a:t> </a:t>
            </a:r>
            <a:r>
              <a:rPr lang="de-DE" altLang="de-DE" b="1" dirty="0" smtClean="0"/>
              <a:t>vor Wild </a:t>
            </a:r>
            <a:r>
              <a:rPr lang="de-DE" altLang="de-DE" dirty="0" smtClean="0"/>
              <a:t>zu bewahren oder herzustellen</a:t>
            </a:r>
          </a:p>
          <a:p>
            <a:pPr>
              <a:defRPr/>
            </a:pPr>
            <a:r>
              <a:rPr lang="de-DE" altLang="de-DE" dirty="0" smtClean="0"/>
              <a:t>Art 14(13) Der WB ist verpflichtet, den Wald vor Schäden zu bewahren</a:t>
            </a:r>
          </a:p>
        </p:txBody>
      </p:sp>
    </p:spTree>
    <p:extLst>
      <p:ext uri="{BB962C8B-B14F-4D97-AF65-F5344CB8AC3E}">
        <p14:creationId xmlns:p14="http://schemas.microsoft.com/office/powerpoint/2010/main" val="1342067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el 1"/>
          <p:cNvSpPr>
            <a:spLocks noGrp="1"/>
          </p:cNvSpPr>
          <p:nvPr>
            <p:ph type="title"/>
          </p:nvPr>
        </p:nvSpPr>
        <p:spPr>
          <a:solidFill>
            <a:srgbClr val="FFFF00"/>
          </a:solidFill>
        </p:spPr>
        <p:txBody>
          <a:bodyPr/>
          <a:lstStyle/>
          <a:p>
            <a:r>
              <a:rPr lang="de-DE" altLang="de-DE" smtClean="0"/>
              <a:t>Bundesjagdgesetz</a:t>
            </a:r>
          </a:p>
        </p:txBody>
      </p:sp>
      <p:sp>
        <p:nvSpPr>
          <p:cNvPr id="36867" name="Inhaltsplatzhalter 2"/>
          <p:cNvSpPr>
            <a:spLocks noGrp="1"/>
          </p:cNvSpPr>
          <p:nvPr>
            <p:ph idx="1"/>
          </p:nvPr>
        </p:nvSpPr>
        <p:spPr>
          <a:xfrm>
            <a:off x="539750" y="1268413"/>
            <a:ext cx="8229600" cy="5184775"/>
          </a:xfrm>
        </p:spPr>
        <p:txBody>
          <a:bodyPr/>
          <a:lstStyle/>
          <a:p>
            <a:r>
              <a:rPr lang="de-DE" altLang="de-DE" sz="2800" smtClean="0"/>
              <a:t>§ 1 (1) … Mit dem Jagdrecht ist die Pflicht zur Hege verbunden</a:t>
            </a:r>
          </a:p>
          <a:p>
            <a:r>
              <a:rPr lang="de-DE" altLang="de-DE" smtClean="0"/>
              <a:t>(2) Ziel der Hege: Der Landeskultur angepasste artenreiche und gesunde Wildbestände</a:t>
            </a:r>
          </a:p>
          <a:p>
            <a:r>
              <a:rPr lang="de-DE" altLang="de-DE" smtClean="0"/>
              <a:t>Beeinträchtigungen der l. u. f. Nutzung, insbesondere Wildschäden sind möglichst zu vermeiden.</a:t>
            </a:r>
          </a:p>
          <a:p>
            <a:r>
              <a:rPr lang="de-DE" altLang="de-DE" smtClean="0"/>
              <a:t>§ 3 Das Jagdrecht ist </a:t>
            </a:r>
            <a:r>
              <a:rPr lang="de-DE" altLang="de-DE" b="1" smtClean="0"/>
              <a:t>untrennbar</a:t>
            </a:r>
            <a:r>
              <a:rPr lang="de-DE" altLang="de-DE" smtClean="0"/>
              <a:t> mit dem Eigentum an Grund und Boden verbunden </a:t>
            </a:r>
          </a:p>
        </p:txBody>
      </p:sp>
    </p:spTree>
    <p:extLst>
      <p:ext uri="{BB962C8B-B14F-4D97-AF65-F5344CB8AC3E}">
        <p14:creationId xmlns:p14="http://schemas.microsoft.com/office/powerpoint/2010/main" val="276177766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6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6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68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>
          <a:solidFill>
            <a:srgbClr val="00B0F0"/>
          </a:solidFill>
        </p:spPr>
        <p:txBody>
          <a:bodyPr/>
          <a:lstStyle/>
          <a:p>
            <a:pPr defTabSz="871538" eaLnBrk="1" hangingPunct="1"/>
            <a:r>
              <a:rPr lang="de-DE" altLang="de-DE" smtClean="0"/>
              <a:t>Bay.Jagdgesetz Art. 32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628775"/>
            <a:ext cx="8229600" cy="5040313"/>
          </a:xfrm>
          <a:solidFill>
            <a:schemeClr val="accent5">
              <a:lumMod val="90000"/>
            </a:schemeClr>
          </a:solidFill>
        </p:spPr>
        <p:txBody>
          <a:bodyPr/>
          <a:lstStyle/>
          <a:p>
            <a:pPr marL="328613" indent="-328613" defTabSz="871538" eaLnBrk="1" hangingPunct="1">
              <a:lnSpc>
                <a:spcPct val="80000"/>
              </a:lnSpc>
              <a:buFontTx/>
              <a:buNone/>
              <a:defRPr/>
            </a:pPr>
            <a:r>
              <a:rPr lang="de-DE" altLang="de-DE" dirty="0" smtClean="0"/>
              <a:t>   Bei der Abschussplanung </a:t>
            </a:r>
            <a:r>
              <a:rPr lang="de-DE" altLang="de-DE" b="1" u="sng" dirty="0" smtClean="0"/>
              <a:t>ist</a:t>
            </a:r>
            <a:r>
              <a:rPr lang="de-DE" altLang="de-DE" dirty="0" smtClean="0"/>
              <a:t> neben der körperlichen Verfassung des Wildes </a:t>
            </a:r>
            <a:r>
              <a:rPr lang="de-DE" altLang="de-DE" b="1" u="sng" dirty="0" smtClean="0"/>
              <a:t>vorrangig der Zustand der Vegetation</a:t>
            </a:r>
            <a:r>
              <a:rPr lang="de-DE" altLang="de-DE" dirty="0" smtClean="0"/>
              <a:t>, insbesondere der Waldverjüngung zu berücksichtigen.</a:t>
            </a:r>
            <a:endParaRPr lang="de-DE" altLang="de-DE" sz="1600" dirty="0" smtClean="0"/>
          </a:p>
          <a:p>
            <a:pPr marL="328613" indent="-328613" defTabSz="871538" eaLnBrk="1" hangingPunct="1">
              <a:lnSpc>
                <a:spcPct val="80000"/>
              </a:lnSpc>
              <a:buFontTx/>
              <a:buNone/>
              <a:defRPr/>
            </a:pPr>
            <a:r>
              <a:rPr lang="de-DE" altLang="de-DE" sz="1600" dirty="0" smtClean="0"/>
              <a:t>    </a:t>
            </a:r>
          </a:p>
          <a:p>
            <a:pPr marL="328613" indent="-328613" defTabSz="871538" eaLnBrk="1" hangingPunct="1">
              <a:lnSpc>
                <a:spcPct val="80000"/>
              </a:lnSpc>
              <a:buFontTx/>
              <a:buNone/>
              <a:defRPr/>
            </a:pPr>
            <a:r>
              <a:rPr lang="de-DE" altLang="de-DE" sz="1600" dirty="0" smtClean="0"/>
              <a:t>  </a:t>
            </a:r>
            <a:r>
              <a:rPr lang="de-DE" altLang="de-DE" sz="2400" b="1" dirty="0" smtClean="0"/>
              <a:t>In den Ausführungsbestimmungen heißt es weiter:</a:t>
            </a:r>
          </a:p>
          <a:p>
            <a:pPr marL="328613" indent="-328613" defTabSz="871538" eaLnBrk="1" hangingPunct="1">
              <a:lnSpc>
                <a:spcPct val="80000"/>
              </a:lnSpc>
              <a:buFontTx/>
              <a:buNone/>
              <a:defRPr/>
            </a:pPr>
            <a:r>
              <a:rPr lang="de-DE" altLang="de-DE" sz="2500" dirty="0" smtClean="0"/>
              <a:t>  </a:t>
            </a:r>
          </a:p>
          <a:p>
            <a:pPr marL="328613" indent="-328613" defTabSz="871538" eaLnBrk="1" hangingPunct="1">
              <a:lnSpc>
                <a:spcPct val="80000"/>
              </a:lnSpc>
              <a:buFontTx/>
              <a:buNone/>
              <a:defRPr/>
            </a:pPr>
            <a:r>
              <a:rPr lang="de-DE" altLang="de-DE" sz="2500" dirty="0"/>
              <a:t> </a:t>
            </a:r>
            <a:r>
              <a:rPr lang="de-DE" altLang="de-DE" sz="2500" dirty="0" smtClean="0"/>
              <a:t>   </a:t>
            </a:r>
            <a:r>
              <a:rPr lang="de-DE" altLang="de-DE" sz="2900" dirty="0" smtClean="0"/>
              <a:t>So soll erreicht werden, dass die im Jagdrevier vorkommenden Hauptbaumarten im wesentlichen</a:t>
            </a:r>
            <a:r>
              <a:rPr lang="de-DE" altLang="de-DE" sz="2900" b="1" i="1" dirty="0" smtClean="0"/>
              <a:t> ohne</a:t>
            </a:r>
            <a:r>
              <a:rPr lang="de-DE" altLang="de-DE" sz="2900" dirty="0" smtClean="0"/>
              <a:t> </a:t>
            </a:r>
            <a:r>
              <a:rPr lang="de-DE" altLang="de-DE" sz="2900" b="1" i="1" dirty="0" smtClean="0"/>
              <a:t>Schutzvorrichtungen</a:t>
            </a:r>
            <a:r>
              <a:rPr lang="de-DE" altLang="de-DE" sz="2900" dirty="0" smtClean="0"/>
              <a:t> verjüngt werden können</a:t>
            </a:r>
          </a:p>
        </p:txBody>
      </p:sp>
    </p:spTree>
    <p:extLst>
      <p:ext uri="{BB962C8B-B14F-4D97-AF65-F5344CB8AC3E}">
        <p14:creationId xmlns:p14="http://schemas.microsoft.com/office/powerpoint/2010/main" val="391735098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>
          <a:solidFill>
            <a:srgbClr val="3FED3B"/>
          </a:solidFill>
        </p:spPr>
        <p:txBody>
          <a:bodyPr/>
          <a:lstStyle/>
          <a:p>
            <a:pPr defTabSz="871538" eaLnBrk="1" hangingPunct="1"/>
            <a:r>
              <a:rPr lang="de-DE" altLang="de-DE" sz="3200" smtClean="0"/>
              <a:t>Unterschied in €/ha für den jungen Bestand?</a:t>
            </a:r>
            <a:br>
              <a:rPr lang="de-DE" altLang="de-DE" sz="3200" smtClean="0"/>
            </a:br>
            <a:r>
              <a:rPr lang="de-DE" altLang="de-DE" sz="3200" smtClean="0"/>
              <a:t>Pfanzung + Zäunung    --    Naturverjüngung </a:t>
            </a:r>
          </a:p>
        </p:txBody>
      </p:sp>
      <p:pic>
        <p:nvPicPr>
          <p:cNvPr id="40963" name="Picture 3" descr="Rewechsel 017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39750" y="1484313"/>
            <a:ext cx="3937000" cy="5249862"/>
          </a:xfrm>
          <a:noFill/>
        </p:spPr>
      </p:pic>
      <p:pic>
        <p:nvPicPr>
          <p:cNvPr id="40964" name="Picture 4" descr="KayWaldbilder Mai 04 009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43438" y="1484313"/>
            <a:ext cx="3960812" cy="5281612"/>
          </a:xfrm>
          <a:noFill/>
        </p:spPr>
      </p:pic>
    </p:spTree>
    <p:extLst>
      <p:ext uri="{BB962C8B-B14F-4D97-AF65-F5344CB8AC3E}">
        <p14:creationId xmlns:p14="http://schemas.microsoft.com/office/powerpoint/2010/main" val="358115977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66130"/>
          </a:xfrm>
        </p:spPr>
        <p:txBody>
          <a:bodyPr/>
          <a:lstStyle/>
          <a:p>
            <a:r>
              <a:rPr lang="de-DE" sz="3600" dirty="0" smtClean="0"/>
              <a:t>Rehwildbestand </a:t>
            </a:r>
            <a:r>
              <a:rPr lang="de-DE" sz="3600" dirty="0"/>
              <a:t/>
            </a:r>
            <a:br>
              <a:rPr lang="de-DE" sz="3600" dirty="0"/>
            </a:br>
            <a:endParaRPr lang="de-DE" sz="3600" dirty="0"/>
          </a:p>
        </p:txBody>
      </p:sp>
      <p:sp>
        <p:nvSpPr>
          <p:cNvPr id="7" name="Textplatzhalter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de-DE" sz="3600" dirty="0" smtClean="0"/>
              <a:t>zu hoch</a:t>
            </a:r>
            <a:endParaRPr lang="de-DE" sz="3600" dirty="0"/>
          </a:p>
        </p:txBody>
      </p:sp>
      <p:sp>
        <p:nvSpPr>
          <p:cNvPr id="3" name="Inhaltsplatzhalter 2"/>
          <p:cNvSpPr>
            <a:spLocks noGrp="1"/>
          </p:cNvSpPr>
          <p:nvPr>
            <p:ph sz="half" idx="2"/>
          </p:nvPr>
        </p:nvSpPr>
        <p:spPr>
          <a:solidFill>
            <a:srgbClr val="FF99FF"/>
          </a:solidFill>
        </p:spPr>
        <p:txBody>
          <a:bodyPr/>
          <a:lstStyle/>
          <a:p>
            <a:pPr marL="0" indent="0">
              <a:buNone/>
            </a:pPr>
            <a:r>
              <a:rPr lang="de-DE" dirty="0" smtClean="0"/>
              <a:t>Zaunkosten bei</a:t>
            </a:r>
          </a:p>
          <a:p>
            <a:pPr marL="0" indent="0">
              <a:buNone/>
            </a:pPr>
            <a:r>
              <a:rPr lang="de-DE" dirty="0" smtClean="0"/>
              <a:t>500 m/ha und 5 €/</a:t>
            </a:r>
            <a:r>
              <a:rPr lang="de-DE" dirty="0" err="1" smtClean="0"/>
              <a:t>lfm</a:t>
            </a:r>
            <a:endParaRPr lang="de-DE" dirty="0" smtClean="0"/>
          </a:p>
          <a:p>
            <a:pPr marL="0" indent="0" algn="ctr">
              <a:buNone/>
            </a:pPr>
            <a:r>
              <a:rPr lang="de-DE" dirty="0" smtClean="0"/>
              <a:t>  2500 €</a:t>
            </a:r>
          </a:p>
          <a:p>
            <a:pPr marL="0" indent="0">
              <a:buNone/>
            </a:pPr>
            <a:endParaRPr lang="de-DE" sz="1600" dirty="0" smtClean="0"/>
          </a:p>
          <a:p>
            <a:pPr marL="0" indent="0">
              <a:buNone/>
            </a:pPr>
            <a:r>
              <a:rPr lang="de-DE" dirty="0" smtClean="0"/>
              <a:t>Kontrolle, Reparatur, Abbau: 12 h pro Jahr</a:t>
            </a:r>
          </a:p>
          <a:p>
            <a:pPr marL="0" indent="0" algn="ctr">
              <a:buNone/>
            </a:pPr>
            <a:r>
              <a:rPr lang="de-DE" dirty="0"/>
              <a:t> </a:t>
            </a:r>
            <a:r>
              <a:rPr lang="de-DE" dirty="0" smtClean="0"/>
              <a:t> 20 €/h</a:t>
            </a:r>
          </a:p>
          <a:p>
            <a:pPr marL="0" indent="0">
              <a:buNone/>
            </a:pPr>
            <a:r>
              <a:rPr lang="de-DE" dirty="0" smtClean="0"/>
              <a:t>10 Jahre: 2400 €</a:t>
            </a:r>
          </a:p>
          <a:p>
            <a:pPr marL="0" indent="0">
              <a:buNone/>
            </a:pPr>
            <a:r>
              <a:rPr lang="de-DE" dirty="0" err="1" smtClean="0"/>
              <a:t>Zaunbau</a:t>
            </a:r>
            <a:r>
              <a:rPr lang="de-DE" dirty="0" smtClean="0"/>
              <a:t>: </a:t>
            </a:r>
            <a:r>
              <a:rPr lang="de-DE" b="1" dirty="0" smtClean="0"/>
              <a:t>4900 €/ha</a:t>
            </a:r>
            <a:endParaRPr lang="de-DE" b="1" dirty="0"/>
          </a:p>
        </p:txBody>
      </p:sp>
      <p:sp>
        <p:nvSpPr>
          <p:cNvPr id="8" name="Textplatzhalter 7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/>
            <a:r>
              <a:rPr lang="de-DE" sz="3600" dirty="0" smtClean="0"/>
              <a:t>tragbar</a:t>
            </a:r>
            <a:endParaRPr lang="de-DE" sz="3600" dirty="0"/>
          </a:p>
        </p:txBody>
      </p:sp>
      <p:sp>
        <p:nvSpPr>
          <p:cNvPr id="4" name="Inhaltsplatzhalter 3"/>
          <p:cNvSpPr>
            <a:spLocks noGrp="1"/>
          </p:cNvSpPr>
          <p:nvPr>
            <p:ph sz="quarter" idx="4"/>
          </p:nvPr>
        </p:nvSpPr>
        <p:spPr>
          <a:solidFill>
            <a:srgbClr val="99FF66"/>
          </a:solidFill>
        </p:spPr>
        <p:txBody>
          <a:bodyPr/>
          <a:lstStyle/>
          <a:p>
            <a:pPr marL="0" indent="0">
              <a:buNone/>
            </a:pPr>
            <a:endParaRPr lang="de-DE" dirty="0" smtClean="0"/>
          </a:p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r>
              <a:rPr lang="de-DE" dirty="0" smtClean="0"/>
              <a:t>Keine Kosten,</a:t>
            </a:r>
          </a:p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r>
              <a:rPr lang="de-DE" dirty="0" smtClean="0"/>
              <a:t>Keine Arbeit</a:t>
            </a:r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43E4C6B-BA45-471C-8CED-EAF15DAEB942}" type="slidenum">
              <a:rPr lang="de-DE" smtClean="0">
                <a:solidFill>
                  <a:srgbClr val="000000"/>
                </a:solidFill>
              </a:rPr>
              <a:pPr>
                <a:defRPr/>
              </a:pPr>
              <a:t>7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5872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Rehwildbestand</a:t>
            </a:r>
            <a:br>
              <a:rPr lang="de-DE" dirty="0" smtClean="0"/>
            </a:br>
            <a:endParaRPr lang="de-DE" dirty="0"/>
          </a:p>
        </p:txBody>
      </p:sp>
      <p:sp>
        <p:nvSpPr>
          <p:cNvPr id="7" name="Textplatzhalter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de-DE" sz="3600" dirty="0" smtClean="0"/>
              <a:t>zu hoch</a:t>
            </a:r>
            <a:endParaRPr lang="de-DE" sz="3600" dirty="0"/>
          </a:p>
        </p:txBody>
      </p:sp>
      <p:sp>
        <p:nvSpPr>
          <p:cNvPr id="3" name="Inhaltsplatzhalter 2"/>
          <p:cNvSpPr>
            <a:spLocks noGrp="1"/>
          </p:cNvSpPr>
          <p:nvPr>
            <p:ph sz="half" idx="2"/>
          </p:nvPr>
        </p:nvSpPr>
        <p:spPr>
          <a:solidFill>
            <a:srgbClr val="FF99FF"/>
          </a:solidFill>
        </p:spPr>
        <p:txBody>
          <a:bodyPr/>
          <a:lstStyle/>
          <a:p>
            <a:pPr marL="0" lvl="0" indent="0">
              <a:buNone/>
            </a:pPr>
            <a:r>
              <a:rPr lang="de-DE" dirty="0">
                <a:solidFill>
                  <a:srgbClr val="000000"/>
                </a:solidFill>
              </a:rPr>
              <a:t>2500 Waldpflanzen/ha</a:t>
            </a:r>
          </a:p>
          <a:p>
            <a:pPr marL="0" lvl="0" indent="0">
              <a:buNone/>
            </a:pPr>
            <a:r>
              <a:rPr lang="de-DE" dirty="0">
                <a:solidFill>
                  <a:srgbClr val="000000"/>
                </a:solidFill>
              </a:rPr>
              <a:t>1 €/ Stück = 2500 €</a:t>
            </a:r>
          </a:p>
          <a:p>
            <a:pPr marL="0" lvl="0" indent="0">
              <a:buNone/>
            </a:pPr>
            <a:r>
              <a:rPr lang="de-DE" dirty="0" smtClean="0">
                <a:solidFill>
                  <a:srgbClr val="000000"/>
                </a:solidFill>
              </a:rPr>
              <a:t>Pflanzkosten:0,7 </a:t>
            </a:r>
            <a:r>
              <a:rPr lang="de-DE" dirty="0">
                <a:solidFill>
                  <a:srgbClr val="000000"/>
                </a:solidFill>
              </a:rPr>
              <a:t>€/Stück</a:t>
            </a:r>
          </a:p>
          <a:p>
            <a:pPr marL="0" lvl="0" indent="0" algn="ctr">
              <a:buNone/>
            </a:pPr>
            <a:r>
              <a:rPr lang="de-DE" dirty="0" smtClean="0">
                <a:solidFill>
                  <a:srgbClr val="000000"/>
                </a:solidFill>
              </a:rPr>
              <a:t>=1750 </a:t>
            </a:r>
            <a:r>
              <a:rPr lang="de-DE" dirty="0">
                <a:solidFill>
                  <a:srgbClr val="000000"/>
                </a:solidFill>
              </a:rPr>
              <a:t>€</a:t>
            </a:r>
          </a:p>
          <a:p>
            <a:pPr marL="0" lvl="0" indent="0">
              <a:buNone/>
            </a:pPr>
            <a:r>
              <a:rPr lang="de-DE" dirty="0">
                <a:solidFill>
                  <a:srgbClr val="000000"/>
                </a:solidFill>
              </a:rPr>
              <a:t>3 Jahre </a:t>
            </a:r>
            <a:r>
              <a:rPr lang="de-DE" dirty="0" err="1">
                <a:solidFill>
                  <a:srgbClr val="000000"/>
                </a:solidFill>
              </a:rPr>
              <a:t>Ausmähen</a:t>
            </a:r>
            <a:r>
              <a:rPr lang="de-DE" dirty="0">
                <a:solidFill>
                  <a:srgbClr val="000000"/>
                </a:solidFill>
              </a:rPr>
              <a:t>:</a:t>
            </a:r>
          </a:p>
          <a:p>
            <a:pPr marL="0" lvl="0" indent="0">
              <a:buNone/>
            </a:pPr>
            <a:r>
              <a:rPr lang="de-DE" dirty="0">
                <a:solidFill>
                  <a:srgbClr val="000000"/>
                </a:solidFill>
              </a:rPr>
              <a:t>3 x 20 h/ ha a` 25 €/h=</a:t>
            </a:r>
          </a:p>
          <a:p>
            <a:pPr marL="0" lvl="0" indent="0" algn="ctr">
              <a:buNone/>
            </a:pPr>
            <a:r>
              <a:rPr lang="de-DE" dirty="0">
                <a:solidFill>
                  <a:srgbClr val="000000"/>
                </a:solidFill>
              </a:rPr>
              <a:t>1500 </a:t>
            </a:r>
            <a:r>
              <a:rPr lang="de-DE" dirty="0" smtClean="0">
                <a:solidFill>
                  <a:srgbClr val="000000"/>
                </a:solidFill>
              </a:rPr>
              <a:t>€</a:t>
            </a:r>
          </a:p>
          <a:p>
            <a:pPr marL="0" lvl="0" indent="0" algn="ctr">
              <a:buNone/>
            </a:pPr>
            <a:r>
              <a:rPr lang="de-DE" dirty="0" smtClean="0">
                <a:solidFill>
                  <a:srgbClr val="000000"/>
                </a:solidFill>
              </a:rPr>
              <a:t>Pflanzen: </a:t>
            </a:r>
            <a:r>
              <a:rPr lang="de-DE" b="1" dirty="0" smtClean="0">
                <a:solidFill>
                  <a:srgbClr val="000000"/>
                </a:solidFill>
              </a:rPr>
              <a:t>5750  €</a:t>
            </a:r>
          </a:p>
          <a:p>
            <a:pPr marL="0" lvl="0" indent="0" algn="ctr">
              <a:buNone/>
            </a:pPr>
            <a:r>
              <a:rPr lang="de-DE" b="1" dirty="0" smtClean="0">
                <a:solidFill>
                  <a:srgbClr val="000000"/>
                </a:solidFill>
              </a:rPr>
              <a:t>Zaun + Pflanzen: 10650 € </a:t>
            </a:r>
            <a:endParaRPr lang="de-DE" b="1" dirty="0">
              <a:solidFill>
                <a:srgbClr val="000000"/>
              </a:solidFill>
            </a:endParaRPr>
          </a:p>
        </p:txBody>
      </p:sp>
      <p:sp>
        <p:nvSpPr>
          <p:cNvPr id="8" name="Textplatzhalter 7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/>
            <a:r>
              <a:rPr lang="de-DE" sz="3600" dirty="0" smtClean="0"/>
              <a:t>tragbar</a:t>
            </a:r>
            <a:endParaRPr lang="de-DE" sz="3600" dirty="0"/>
          </a:p>
        </p:txBody>
      </p:sp>
      <p:sp>
        <p:nvSpPr>
          <p:cNvPr id="4" name="Inhaltsplatzhalter 3"/>
          <p:cNvSpPr>
            <a:spLocks noGrp="1"/>
          </p:cNvSpPr>
          <p:nvPr>
            <p:ph sz="quarter" idx="4"/>
          </p:nvPr>
        </p:nvSpPr>
        <p:spPr>
          <a:solidFill>
            <a:srgbClr val="99FF66"/>
          </a:solidFill>
        </p:spPr>
        <p:txBody>
          <a:bodyPr/>
          <a:lstStyle/>
          <a:p>
            <a:pPr marL="0" indent="0">
              <a:buNone/>
            </a:pPr>
            <a:r>
              <a:rPr lang="de-DE" dirty="0" smtClean="0"/>
              <a:t>Keine Kosten bei gemischten Altbestand</a:t>
            </a:r>
            <a:endParaRPr lang="de-DE" dirty="0"/>
          </a:p>
          <a:p>
            <a:pPr marL="0" indent="0">
              <a:buNone/>
            </a:pPr>
            <a:r>
              <a:rPr lang="de-DE" dirty="0" smtClean="0"/>
              <a:t>1000 – 1500 € bei Ergänzung mit Mischbaumarten </a:t>
            </a:r>
          </a:p>
          <a:p>
            <a:pPr marL="0" indent="0">
              <a:buNone/>
            </a:pPr>
            <a:r>
              <a:rPr lang="de-DE" dirty="0" err="1" smtClean="0"/>
              <a:t>z.B</a:t>
            </a:r>
            <a:r>
              <a:rPr lang="de-DE" dirty="0" smtClean="0"/>
              <a:t> als Voranbau</a:t>
            </a:r>
          </a:p>
          <a:p>
            <a:pPr marL="0" indent="0">
              <a:buNone/>
            </a:pPr>
            <a:r>
              <a:rPr lang="de-DE" dirty="0" smtClean="0"/>
              <a:t>Summe: </a:t>
            </a:r>
            <a:r>
              <a:rPr lang="de-DE" b="1" dirty="0" smtClean="0"/>
              <a:t>1000 – 1500 €</a:t>
            </a:r>
          </a:p>
          <a:p>
            <a:pPr marL="0" indent="0">
              <a:buNone/>
            </a:pPr>
            <a:r>
              <a:rPr lang="de-DE" b="1" dirty="0" smtClean="0"/>
              <a:t>Ersparnis: &gt; 9000 €</a:t>
            </a:r>
          </a:p>
          <a:p>
            <a:pPr marL="0" indent="0">
              <a:buNone/>
            </a:pPr>
            <a:r>
              <a:rPr lang="de-DE" b="1" dirty="0" smtClean="0"/>
              <a:t>Ca. 200 </a:t>
            </a:r>
            <a:r>
              <a:rPr lang="de-DE" b="1" dirty="0" err="1" smtClean="0"/>
              <a:t>Akh</a:t>
            </a:r>
            <a:r>
              <a:rPr lang="de-DE" b="1" dirty="0" smtClean="0"/>
              <a:t>/ha</a:t>
            </a:r>
            <a:endParaRPr lang="de-DE" b="1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solidFill>
            <a:srgbClr val="FFC000"/>
          </a:solidFill>
        </p:spPr>
        <p:txBody>
          <a:bodyPr/>
          <a:lstStyle/>
          <a:p>
            <a:pPr>
              <a:defRPr/>
            </a:pPr>
            <a:r>
              <a:rPr lang="de-DE" sz="2800" dirty="0" smtClean="0">
                <a:solidFill>
                  <a:srgbClr val="000000"/>
                </a:solidFill>
              </a:rPr>
              <a:t>Förderung ?</a:t>
            </a:r>
            <a:endParaRPr lang="de-DE" sz="2800" dirty="0">
              <a:solidFill>
                <a:srgbClr val="000000"/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43E4C6B-BA45-471C-8CED-EAF15DAEB942}" type="slidenum">
              <a:rPr lang="de-DE" smtClean="0">
                <a:solidFill>
                  <a:srgbClr val="000000"/>
                </a:solidFill>
              </a:rPr>
              <a:pPr>
                <a:defRPr/>
              </a:pPr>
              <a:t>8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9326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el 1"/>
          <p:cNvSpPr>
            <a:spLocks noGrp="1"/>
          </p:cNvSpPr>
          <p:nvPr>
            <p:ph type="title"/>
          </p:nvPr>
        </p:nvSpPr>
        <p:spPr>
          <a:solidFill>
            <a:srgbClr val="3FED3B"/>
          </a:solidFill>
        </p:spPr>
        <p:txBody>
          <a:bodyPr/>
          <a:lstStyle/>
          <a:p>
            <a:r>
              <a:rPr lang="de-DE" smtClean="0"/>
              <a:t>Problem:  Entmischung</a:t>
            </a:r>
          </a:p>
        </p:txBody>
      </p:sp>
      <p:sp>
        <p:nvSpPr>
          <p:cNvPr id="10243" name="Inhaltsplatzhalter 3"/>
          <p:cNvSpPr>
            <a:spLocks noGrp="1"/>
          </p:cNvSpPr>
          <p:nvPr>
            <p:ph sz="half" idx="2"/>
          </p:nvPr>
        </p:nvSpPr>
        <p:spPr>
          <a:xfrm>
            <a:off x="4427538" y="1600200"/>
            <a:ext cx="4259262" cy="4525963"/>
          </a:xfrm>
        </p:spPr>
        <p:txBody>
          <a:bodyPr>
            <a:normAutofit lnSpcReduction="10000"/>
          </a:bodyPr>
          <a:lstStyle/>
          <a:p>
            <a:r>
              <a:rPr lang="de-DE" dirty="0" smtClean="0"/>
              <a:t>Verbissene Tanne, Buche wird von Fichte überwachsen</a:t>
            </a:r>
          </a:p>
          <a:p>
            <a:r>
              <a:rPr lang="de-DE" dirty="0" smtClean="0"/>
              <a:t>Reinbestände haben größeres Risiko</a:t>
            </a:r>
          </a:p>
          <a:p>
            <a:r>
              <a:rPr lang="de-DE" dirty="0" smtClean="0"/>
              <a:t>15 % Wahrscheinlichkeit, dass ein </a:t>
            </a:r>
            <a:r>
              <a:rPr lang="de-DE" dirty="0" err="1" smtClean="0"/>
              <a:t>Fi</a:t>
            </a:r>
            <a:r>
              <a:rPr lang="de-DE" dirty="0" smtClean="0"/>
              <a:t>-Bestand ohne Kalamität alt wird</a:t>
            </a:r>
          </a:p>
          <a:p>
            <a:r>
              <a:rPr lang="de-DE" dirty="0" smtClean="0"/>
              <a:t>Es fehlen 32 – 53 €/ha/Jahr (</a:t>
            </a:r>
            <a:r>
              <a:rPr lang="de-DE" dirty="0" err="1" smtClean="0"/>
              <a:t>n.Knoke</a:t>
            </a:r>
            <a:r>
              <a:rPr lang="de-DE" dirty="0" smtClean="0"/>
              <a:t>)</a:t>
            </a:r>
          </a:p>
          <a:p>
            <a:endParaRPr lang="de-DE" dirty="0" smtClean="0"/>
          </a:p>
          <a:p>
            <a:endParaRPr lang="de-DE" dirty="0" smtClean="0"/>
          </a:p>
          <a:p>
            <a:endParaRPr lang="de-DE" dirty="0" smtClean="0"/>
          </a:p>
        </p:txBody>
      </p:sp>
      <p:pic>
        <p:nvPicPr>
          <p:cNvPr id="20484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95288" y="1412875"/>
            <a:ext cx="3960812" cy="5222875"/>
          </a:xfrm>
          <a:noFill/>
        </p:spPr>
      </p:pic>
    </p:spTree>
    <p:extLst>
      <p:ext uri="{BB962C8B-B14F-4D97-AF65-F5344CB8AC3E}">
        <p14:creationId xmlns:p14="http://schemas.microsoft.com/office/powerpoint/2010/main" val="966337539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el 8"/>
          <p:cNvSpPr>
            <a:spLocks noGrp="1"/>
          </p:cNvSpPr>
          <p:nvPr>
            <p:ph type="title"/>
          </p:nvPr>
        </p:nvSpPr>
        <p:spPr>
          <a:solidFill>
            <a:srgbClr val="92D050"/>
          </a:solidFill>
        </p:spPr>
        <p:txBody>
          <a:bodyPr>
            <a:normAutofit fontScale="90000"/>
          </a:bodyPr>
          <a:lstStyle/>
          <a:p>
            <a:r>
              <a:rPr lang="de-DE" dirty="0" smtClean="0"/>
              <a:t>Weitere Vorteile der Naturverjüngung</a:t>
            </a:r>
          </a:p>
        </p:txBody>
      </p:sp>
      <p:pic>
        <p:nvPicPr>
          <p:cNvPr id="19459" name="Inhaltsplatzhalter 11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25450" y="1452563"/>
            <a:ext cx="3859213" cy="5145087"/>
          </a:xfrm>
        </p:spPr>
      </p:pic>
      <p:sp>
        <p:nvSpPr>
          <p:cNvPr id="19460" name="Inhaltsplatzhalter 13"/>
          <p:cNvSpPr>
            <a:spLocks noGrp="1"/>
          </p:cNvSpPr>
          <p:nvPr>
            <p:ph sz="half" idx="2"/>
          </p:nvPr>
        </p:nvSpPr>
        <p:spPr>
          <a:xfrm>
            <a:off x="4500563" y="1600200"/>
            <a:ext cx="4463925" cy="4781550"/>
          </a:xfrm>
        </p:spPr>
        <p:txBody>
          <a:bodyPr/>
          <a:lstStyle/>
          <a:p>
            <a:r>
              <a:rPr lang="de-DE" dirty="0" smtClean="0"/>
              <a:t>10 – 20 Jahre Vorsprung &gt;kürzere </a:t>
            </a:r>
            <a:r>
              <a:rPr lang="de-DE" dirty="0" err="1" smtClean="0"/>
              <a:t>Umtriebszeit</a:t>
            </a:r>
            <a:endParaRPr lang="de-DE" dirty="0" smtClean="0"/>
          </a:p>
          <a:p>
            <a:pPr>
              <a:buFont typeface="Wingdings" pitchFamily="2" charset="2"/>
              <a:buChar char="Ø"/>
            </a:pPr>
            <a:r>
              <a:rPr lang="de-DE" dirty="0" smtClean="0"/>
              <a:t>= 4.000 – 8.000 €/ha</a:t>
            </a:r>
          </a:p>
          <a:p>
            <a:r>
              <a:rPr lang="de-DE" dirty="0" smtClean="0"/>
              <a:t>Kein Spätfrostschaden</a:t>
            </a:r>
          </a:p>
          <a:p>
            <a:r>
              <a:rPr lang="de-DE" dirty="0" smtClean="0"/>
              <a:t>Ungestörtes Wurzelsystem</a:t>
            </a:r>
          </a:p>
          <a:p>
            <a:r>
              <a:rPr lang="de-DE" dirty="0" smtClean="0"/>
              <a:t>Kein </a:t>
            </a:r>
            <a:r>
              <a:rPr lang="de-DE" dirty="0" err="1" smtClean="0"/>
              <a:t>Ausmähen</a:t>
            </a:r>
            <a:endParaRPr lang="de-DE" dirty="0" smtClean="0"/>
          </a:p>
          <a:p>
            <a:r>
              <a:rPr lang="de-DE" dirty="0" smtClean="0"/>
              <a:t>Überführung in Dauerwald möglich:   z.B.: </a:t>
            </a:r>
            <a:r>
              <a:rPr lang="de-DE" dirty="0" err="1" smtClean="0"/>
              <a:t>Fi-Ta-Bu</a:t>
            </a:r>
            <a:endParaRPr lang="de-DE" dirty="0" smtClean="0"/>
          </a:p>
          <a:p>
            <a:endParaRPr lang="de-DE" dirty="0" smtClean="0"/>
          </a:p>
        </p:txBody>
      </p:sp>
    </p:spTree>
    <p:extLst>
      <p:ext uri="{BB962C8B-B14F-4D97-AF65-F5344CB8AC3E}">
        <p14:creationId xmlns:p14="http://schemas.microsoft.com/office/powerpoint/2010/main" val="404307752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827584" y="274638"/>
            <a:ext cx="7200800" cy="922114"/>
          </a:xfrm>
          <a:solidFill>
            <a:srgbClr val="339933"/>
          </a:solidFill>
        </p:spPr>
        <p:txBody>
          <a:bodyPr/>
          <a:lstStyle/>
          <a:p>
            <a:r>
              <a:rPr lang="de-DE" dirty="0" smtClean="0"/>
              <a:t>Naturverjüngung</a:t>
            </a:r>
            <a:endParaRPr lang="de-DE" dirty="0"/>
          </a:p>
        </p:txBody>
      </p:sp>
      <p:sp>
        <p:nvSpPr>
          <p:cNvPr id="5" name="Textplatzhalter 4"/>
          <p:cNvSpPr>
            <a:spLocks noGrp="1"/>
          </p:cNvSpPr>
          <p:nvPr>
            <p:ph type="body" idx="1"/>
          </p:nvPr>
        </p:nvSpPr>
        <p:spPr>
          <a:xfrm>
            <a:off x="827584" y="1412776"/>
            <a:ext cx="4040188" cy="762099"/>
          </a:xfrm>
        </p:spPr>
        <p:txBody>
          <a:bodyPr/>
          <a:lstStyle/>
          <a:p>
            <a:pPr marL="457200" indent="-457200">
              <a:buAutoNum type="arabicPeriod"/>
            </a:pPr>
            <a:r>
              <a:rPr lang="de-DE" dirty="0" smtClean="0"/>
              <a:t>Voraussetzung       „Mut zur Lücke“</a:t>
            </a:r>
            <a:endParaRPr lang="de-DE" dirty="0"/>
          </a:p>
        </p:txBody>
      </p:sp>
      <p:pic>
        <p:nvPicPr>
          <p:cNvPr id="9" name="Inhaltsplatzhalter 8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2132856"/>
            <a:ext cx="3456384" cy="4206453"/>
          </a:xfrm>
        </p:spPr>
      </p:pic>
      <p:sp>
        <p:nvSpPr>
          <p:cNvPr id="7" name="Textplatzhalter 6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de-DE" dirty="0" smtClean="0"/>
              <a:t>2.  Voraussetzung</a:t>
            </a:r>
          </a:p>
          <a:p>
            <a:r>
              <a:rPr lang="de-DE" dirty="0" smtClean="0"/>
              <a:t>Waldbauliche Jagd</a:t>
            </a:r>
            <a:endParaRPr lang="de-DE" dirty="0"/>
          </a:p>
        </p:txBody>
      </p:sp>
      <p:pic>
        <p:nvPicPr>
          <p:cNvPr id="10" name="Inhaltsplatzhalter 9"/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84"/>
          <a:stretch>
            <a:fillRect/>
          </a:stretch>
        </p:blipFill>
        <p:spPr>
          <a:xfrm>
            <a:off x="4427985" y="2091031"/>
            <a:ext cx="4438394" cy="4218289"/>
          </a:xfrm>
        </p:spPr>
      </p:pic>
    </p:spTree>
    <p:extLst>
      <p:ext uri="{BB962C8B-B14F-4D97-AF65-F5344CB8AC3E}">
        <p14:creationId xmlns:p14="http://schemas.microsoft.com/office/powerpoint/2010/main" val="1106469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el 3"/>
          <p:cNvSpPr>
            <a:spLocks noGrp="1"/>
          </p:cNvSpPr>
          <p:nvPr>
            <p:ph type="title"/>
          </p:nvPr>
        </p:nvSpPr>
        <p:spPr>
          <a:xfrm>
            <a:off x="468313" y="260350"/>
            <a:ext cx="8229600" cy="1143000"/>
          </a:xfrm>
          <a:solidFill>
            <a:srgbClr val="FFC000"/>
          </a:solidFill>
        </p:spPr>
        <p:txBody>
          <a:bodyPr>
            <a:normAutofit fontScale="90000"/>
          </a:bodyPr>
          <a:lstStyle/>
          <a:p>
            <a:r>
              <a:rPr lang="de-DE" dirty="0" smtClean="0"/>
              <a:t>Waldbauliche Jagd</a:t>
            </a:r>
            <a:br>
              <a:rPr lang="de-DE" dirty="0" smtClean="0"/>
            </a:br>
            <a:r>
              <a:rPr lang="de-DE" dirty="0" smtClean="0"/>
              <a:t>Bilanz bei 80 jährigen Umtrieb</a:t>
            </a:r>
          </a:p>
        </p:txBody>
      </p:sp>
      <p:sp>
        <p:nvSpPr>
          <p:cNvPr id="5" name="Inhaltsplatzhalter 4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546600" cy="4525963"/>
          </a:xfrm>
        </p:spPr>
        <p:txBody>
          <a:bodyPr>
            <a:normAutofit fontScale="92500" lnSpcReduction="10000"/>
          </a:bodyPr>
          <a:lstStyle/>
          <a:p>
            <a:pPr>
              <a:buFont typeface="Wingdings" pitchFamily="2" charset="2"/>
              <a:buChar char="v"/>
              <a:defRPr/>
            </a:pPr>
            <a:r>
              <a:rPr lang="de-DE" dirty="0" smtClean="0"/>
              <a:t>Einsparung Kulturkosten</a:t>
            </a:r>
            <a:endParaRPr lang="de-DE" dirty="0"/>
          </a:p>
          <a:p>
            <a:pPr>
              <a:buFont typeface="Wingdings" pitchFamily="2" charset="2"/>
              <a:buChar char="v"/>
              <a:defRPr/>
            </a:pPr>
            <a:r>
              <a:rPr lang="de-DE" dirty="0" smtClean="0"/>
              <a:t>Kürzere </a:t>
            </a:r>
            <a:r>
              <a:rPr lang="de-DE" dirty="0" err="1" smtClean="0"/>
              <a:t>Umtriebszeit</a:t>
            </a:r>
            <a:endParaRPr lang="de-DE" dirty="0" smtClean="0"/>
          </a:p>
          <a:p>
            <a:pPr>
              <a:buFont typeface="Wingdings" pitchFamily="2" charset="2"/>
              <a:buChar char="v"/>
              <a:defRPr/>
            </a:pPr>
            <a:r>
              <a:rPr lang="de-DE" dirty="0" smtClean="0"/>
              <a:t>Stabilitätsrisiko durch Entmischung </a:t>
            </a:r>
          </a:p>
          <a:p>
            <a:pPr marL="0" indent="0">
              <a:buFontTx/>
              <a:buNone/>
              <a:defRPr/>
            </a:pPr>
            <a:r>
              <a:rPr lang="de-DE" dirty="0" smtClean="0"/>
              <a:t>    </a:t>
            </a:r>
            <a:r>
              <a:rPr lang="de-DE" sz="3200" b="1" dirty="0" smtClean="0">
                <a:solidFill>
                  <a:srgbClr val="C00000"/>
                </a:solidFill>
              </a:rPr>
              <a:t>Summe / ha</a:t>
            </a:r>
          </a:p>
          <a:p>
            <a:pPr marL="0" indent="0">
              <a:buFontTx/>
              <a:buNone/>
              <a:defRPr/>
            </a:pPr>
            <a:r>
              <a:rPr lang="de-DE" b="1" dirty="0" smtClean="0"/>
              <a:t>Erntekostenfreier Ertrag: 900 fm x 60 € = 54000 €</a:t>
            </a:r>
            <a:endParaRPr lang="de-DE" sz="2400" b="1" dirty="0"/>
          </a:p>
          <a:p>
            <a:pPr marL="0" indent="0">
              <a:buFontTx/>
              <a:buNone/>
              <a:defRPr/>
            </a:pPr>
            <a:r>
              <a:rPr lang="de-DE" sz="1700" b="1" dirty="0" smtClean="0">
                <a:solidFill>
                  <a:srgbClr val="002060"/>
                </a:solidFill>
              </a:rPr>
              <a:t>(Holzpreisbasis 2018)</a:t>
            </a:r>
          </a:p>
          <a:p>
            <a:pPr marL="0" indent="0">
              <a:buFontTx/>
              <a:buNone/>
              <a:defRPr/>
            </a:pPr>
            <a:endParaRPr lang="de-DE" sz="3200" b="1" dirty="0" smtClean="0">
              <a:solidFill>
                <a:srgbClr val="002060"/>
              </a:solidFill>
            </a:endParaRPr>
          </a:p>
          <a:p>
            <a:pPr marL="0" indent="0">
              <a:buFontTx/>
              <a:buNone/>
              <a:defRPr/>
            </a:pPr>
            <a:r>
              <a:rPr lang="de-DE" sz="3200" b="1" dirty="0" smtClean="0">
                <a:solidFill>
                  <a:srgbClr val="002060"/>
                </a:solidFill>
              </a:rPr>
              <a:t>Jagdpacht</a:t>
            </a:r>
          </a:p>
          <a:p>
            <a:pPr>
              <a:defRPr/>
            </a:pPr>
            <a:endParaRPr lang="de-DE" dirty="0"/>
          </a:p>
        </p:txBody>
      </p:sp>
      <p:sp>
        <p:nvSpPr>
          <p:cNvPr id="6" name="Inhaltsplatzhalter 5"/>
          <p:cNvSpPr>
            <a:spLocks noGrp="1"/>
          </p:cNvSpPr>
          <p:nvPr>
            <p:ph sz="half" idx="2"/>
          </p:nvPr>
        </p:nvSpPr>
        <p:spPr>
          <a:xfrm>
            <a:off x="5076057" y="1600200"/>
            <a:ext cx="3744094" cy="4525963"/>
          </a:xfrm>
        </p:spPr>
        <p:txBody>
          <a:bodyPr>
            <a:normAutofit fontScale="92500" lnSpcReduction="10000"/>
          </a:bodyPr>
          <a:lstStyle/>
          <a:p>
            <a:pPr>
              <a:buFont typeface="Wingdings" pitchFamily="2" charset="2"/>
              <a:buChar char="Ø"/>
              <a:defRPr/>
            </a:pPr>
            <a:r>
              <a:rPr lang="de-DE" dirty="0" smtClean="0"/>
              <a:t>9.000 -  10.500 €</a:t>
            </a:r>
          </a:p>
          <a:p>
            <a:pPr>
              <a:buFont typeface="Wingdings" pitchFamily="2" charset="2"/>
              <a:buChar char="Ø"/>
              <a:defRPr/>
            </a:pPr>
            <a:r>
              <a:rPr lang="de-DE" dirty="0" smtClean="0"/>
              <a:t>4.000 -   </a:t>
            </a:r>
            <a:r>
              <a:rPr lang="de-DE" dirty="0"/>
              <a:t>8</a:t>
            </a:r>
            <a:r>
              <a:rPr lang="de-DE" dirty="0" smtClean="0"/>
              <a:t>.000 €</a:t>
            </a:r>
          </a:p>
          <a:p>
            <a:pPr>
              <a:buFont typeface="Wingdings" pitchFamily="2" charset="2"/>
              <a:buChar char="Ø"/>
              <a:defRPr/>
            </a:pPr>
            <a:r>
              <a:rPr lang="de-DE" dirty="0" smtClean="0"/>
              <a:t>2.500 -   4.200 €</a:t>
            </a:r>
          </a:p>
          <a:p>
            <a:pPr marL="0" indent="0">
              <a:buFontTx/>
              <a:buNone/>
              <a:defRPr/>
            </a:pPr>
            <a:r>
              <a:rPr lang="de-DE" b="1" dirty="0" smtClean="0"/>
              <a:t>                           </a:t>
            </a:r>
          </a:p>
          <a:p>
            <a:pPr marL="0" indent="0">
              <a:buFontTx/>
              <a:buNone/>
              <a:defRPr/>
            </a:pPr>
            <a:r>
              <a:rPr lang="de-DE" b="1" dirty="0" smtClean="0"/>
              <a:t> </a:t>
            </a:r>
            <a:r>
              <a:rPr lang="de-DE" b="1" dirty="0" smtClean="0">
                <a:solidFill>
                  <a:srgbClr val="C00000"/>
                </a:solidFill>
              </a:rPr>
              <a:t>=14.500 - 22.700 €</a:t>
            </a:r>
          </a:p>
          <a:p>
            <a:pPr marL="0" indent="0">
              <a:buFontTx/>
              <a:buNone/>
              <a:defRPr/>
            </a:pPr>
            <a:endParaRPr lang="de-DE" sz="1000" b="1" dirty="0">
              <a:solidFill>
                <a:srgbClr val="C00000"/>
              </a:solidFill>
            </a:endParaRPr>
          </a:p>
          <a:p>
            <a:pPr marL="0" indent="0">
              <a:buFontTx/>
              <a:buNone/>
              <a:defRPr/>
            </a:pPr>
            <a:r>
              <a:rPr lang="de-DE" b="1" dirty="0" smtClean="0">
                <a:solidFill>
                  <a:srgbClr val="C00000"/>
                </a:solidFill>
              </a:rPr>
              <a:t>   26 % -    40 %</a:t>
            </a:r>
            <a:endParaRPr lang="de-DE" b="1" dirty="0">
              <a:solidFill>
                <a:srgbClr val="C00000"/>
              </a:solidFill>
            </a:endParaRPr>
          </a:p>
          <a:p>
            <a:pPr marL="0" indent="0">
              <a:buFontTx/>
              <a:buNone/>
              <a:defRPr/>
            </a:pPr>
            <a:endParaRPr lang="de-DE" sz="1000" b="1" dirty="0" smtClean="0">
              <a:solidFill>
                <a:srgbClr val="C00000"/>
              </a:solidFill>
            </a:endParaRPr>
          </a:p>
          <a:p>
            <a:pPr marL="0" indent="0">
              <a:buFontTx/>
              <a:buNone/>
              <a:defRPr/>
            </a:pPr>
            <a:r>
              <a:rPr lang="de-DE" b="1" dirty="0" smtClean="0">
                <a:solidFill>
                  <a:srgbClr val="002060"/>
                </a:solidFill>
              </a:rPr>
              <a:t>      </a:t>
            </a:r>
          </a:p>
          <a:p>
            <a:pPr marL="0" indent="0">
              <a:buFontTx/>
              <a:buNone/>
              <a:defRPr/>
            </a:pPr>
            <a:endParaRPr lang="de-DE" b="1" dirty="0">
              <a:solidFill>
                <a:srgbClr val="002060"/>
              </a:solidFill>
            </a:endParaRPr>
          </a:p>
          <a:p>
            <a:pPr marL="0" indent="0">
              <a:buFontTx/>
              <a:buNone/>
              <a:defRPr/>
            </a:pPr>
            <a:r>
              <a:rPr lang="de-DE" b="1" dirty="0" smtClean="0">
                <a:solidFill>
                  <a:srgbClr val="002060"/>
                </a:solidFill>
              </a:rPr>
              <a:t>250 – 600 €</a:t>
            </a:r>
          </a:p>
          <a:p>
            <a:pPr marL="0" indent="0">
              <a:buFontTx/>
              <a:buNone/>
              <a:defRPr/>
            </a:pPr>
            <a:endParaRPr lang="de-DE" b="1" dirty="0" smtClean="0">
              <a:solidFill>
                <a:srgbClr val="002060"/>
              </a:solidFill>
            </a:endParaRPr>
          </a:p>
          <a:p>
            <a:pPr marL="0" indent="0">
              <a:buFontTx/>
              <a:buNone/>
              <a:defRPr/>
            </a:pPr>
            <a:endParaRPr lang="de-DE" b="1" dirty="0" smtClean="0">
              <a:solidFill>
                <a:srgbClr val="C00000"/>
              </a:solidFill>
            </a:endParaRPr>
          </a:p>
          <a:p>
            <a:pPr marL="0" indent="0">
              <a:buFontTx/>
              <a:buNone/>
              <a:defRPr/>
            </a:pPr>
            <a:endParaRPr lang="de-DE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2916857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 nodeType="clickPar">
                      <p:stCondLst>
                        <p:cond delay="indefinite"/>
                      </p:stCondLst>
                      <p:childTnLst>
                        <p:par>
                          <p:cTn id="8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Titel 1"/>
          <p:cNvSpPr>
            <a:spLocks noGrp="1"/>
          </p:cNvSpPr>
          <p:nvPr>
            <p:ph type="title"/>
          </p:nvPr>
        </p:nvSpPr>
        <p:spPr>
          <a:solidFill>
            <a:srgbClr val="009900"/>
          </a:solidFill>
        </p:spPr>
        <p:txBody>
          <a:bodyPr/>
          <a:lstStyle/>
          <a:p>
            <a:r>
              <a:rPr lang="de-DE" altLang="de-DE" smtClean="0"/>
              <a:t>Danke für ihre Aufmerksamkeit!</a:t>
            </a:r>
          </a:p>
        </p:txBody>
      </p:sp>
      <p:pic>
        <p:nvPicPr>
          <p:cNvPr id="65539" name="Inhaltsplatzhalt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39750" y="1412875"/>
            <a:ext cx="8064500" cy="5367338"/>
          </a:xfrm>
        </p:spPr>
      </p:pic>
    </p:spTree>
    <p:extLst>
      <p:ext uri="{BB962C8B-B14F-4D97-AF65-F5344CB8AC3E}">
        <p14:creationId xmlns:p14="http://schemas.microsoft.com/office/powerpoint/2010/main" val="665312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tandarddesign">
  <a:themeElements>
    <a:clrScheme name="Standard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andard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Standard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1_Standarddesign">
  <a:themeElements>
    <a:clrScheme name="Standard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andard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andard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2_Standarddesign">
  <a:themeElements>
    <a:clrScheme name="Standard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andard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andard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3_Standarddesign">
  <a:themeElements>
    <a:clrScheme name="Standard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andard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andard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4_Standarddesign">
  <a:themeElements>
    <a:clrScheme name="Standard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andard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andard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5_Standarddesign">
  <a:themeElements>
    <a:clrScheme name="Standard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andard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andard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6_Standarddesign">
  <a:themeElements>
    <a:clrScheme name="Standard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andard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andard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506</Words>
  <Application>Microsoft Office PowerPoint</Application>
  <PresentationFormat>Bildschirmpräsentation (4:3)</PresentationFormat>
  <Paragraphs>105</Paragraphs>
  <Slides>13</Slides>
  <Notes>2</Notes>
  <HiddenSlides>0</HiddenSlides>
  <MMClips>0</MMClips>
  <ScaleCrop>false</ScaleCrop>
  <HeadingPairs>
    <vt:vector size="4" baseType="variant">
      <vt:variant>
        <vt:lpstr>Design</vt:lpstr>
      </vt:variant>
      <vt:variant>
        <vt:i4>10</vt:i4>
      </vt:variant>
      <vt:variant>
        <vt:lpstr>Folientitel</vt:lpstr>
      </vt:variant>
      <vt:variant>
        <vt:i4>13</vt:i4>
      </vt:variant>
    </vt:vector>
  </HeadingPairs>
  <TitlesOfParts>
    <vt:vector size="23" baseType="lpstr">
      <vt:lpstr>Standarddesign</vt:lpstr>
      <vt:lpstr>1_Larissa</vt:lpstr>
      <vt:lpstr>2_Larissa</vt:lpstr>
      <vt:lpstr>Larissa</vt:lpstr>
      <vt:lpstr>1_Standarddesign</vt:lpstr>
      <vt:lpstr>2_Standarddesign</vt:lpstr>
      <vt:lpstr>3_Standarddesign</vt:lpstr>
      <vt:lpstr>4_Standarddesign</vt:lpstr>
      <vt:lpstr>5_Standarddesign</vt:lpstr>
      <vt:lpstr>6_Standarddesign</vt:lpstr>
      <vt:lpstr>Landkreis ohne Zaun Vision oder Wirklichkeit? </vt:lpstr>
      <vt:lpstr>Landkreis ohne Zaun  </vt:lpstr>
      <vt:lpstr>Bay. Waldgesetz</vt:lpstr>
      <vt:lpstr>Bundesjagdgesetz</vt:lpstr>
      <vt:lpstr>Bay.Jagdgesetz Art. 32</vt:lpstr>
      <vt:lpstr>Unterschied in €/ha für den jungen Bestand? Pfanzung + Zäunung    --    Naturverjüngung </vt:lpstr>
      <vt:lpstr>Rehwildbestand  </vt:lpstr>
      <vt:lpstr>Rehwildbestand </vt:lpstr>
      <vt:lpstr>Problem:  Entmischung</vt:lpstr>
      <vt:lpstr>Weitere Vorteile der Naturverjüngung</vt:lpstr>
      <vt:lpstr>Naturverjüngung</vt:lpstr>
      <vt:lpstr>Waldbauliche Jagd Bilanz bei 80 jährigen Umtrieb</vt:lpstr>
      <vt:lpstr>Danke für ihre Aufmerksamkeit!</vt:lpstr>
    </vt:vector>
  </TitlesOfParts>
  <Company>Huber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Ludwig Huber</dc:creator>
  <cp:lastModifiedBy>Ludwig Huber</cp:lastModifiedBy>
  <cp:revision>19</cp:revision>
  <dcterms:created xsi:type="dcterms:W3CDTF">2020-02-03T10:25:43Z</dcterms:created>
  <dcterms:modified xsi:type="dcterms:W3CDTF">2020-06-08T19:29:58Z</dcterms:modified>
</cp:coreProperties>
</file>